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8" r:id="rId4"/>
    <p:sldId id="264" r:id="rId5"/>
    <p:sldId id="259" r:id="rId6"/>
    <p:sldId id="287" r:id="rId7"/>
    <p:sldId id="288" r:id="rId8"/>
    <p:sldId id="263" r:id="rId9"/>
    <p:sldId id="261" r:id="rId10"/>
    <p:sldId id="283" r:id="rId11"/>
    <p:sldId id="278" r:id="rId12"/>
    <p:sldId id="282" r:id="rId13"/>
    <p:sldId id="265" r:id="rId14"/>
    <p:sldId id="267" r:id="rId15"/>
    <p:sldId id="281" r:id="rId16"/>
    <p:sldId id="262" r:id="rId17"/>
    <p:sldId id="272" r:id="rId18"/>
    <p:sldId id="273" r:id="rId19"/>
    <p:sldId id="279" r:id="rId20"/>
    <p:sldId id="286" r:id="rId21"/>
    <p:sldId id="28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719C"/>
    <a:srgbClr val="EFF5FB"/>
    <a:srgbClr val="FF6699"/>
    <a:srgbClr val="F2F8EE"/>
    <a:srgbClr val="FEF8F4"/>
    <a:srgbClr val="FF6433"/>
    <a:srgbClr val="FFFFFF"/>
    <a:srgbClr val="BE5108"/>
    <a:srgbClr val="CAA52E"/>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1.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hyperlink" Target="https://www.brafton.com/blog/strategy/how-to-conduct-a-comprehensive-marketing-audit/" TargetMode="External"/><Relationship Id="rId7" Type="http://schemas.openxmlformats.org/officeDocument/2006/relationships/image" Target="../media/image49.png"/><Relationship Id="rId12" Type="http://schemas.openxmlformats.org/officeDocument/2006/relationships/image" Target="../media/image52.png"/><Relationship Id="rId17" Type="http://schemas.openxmlformats.org/officeDocument/2006/relationships/image" Target="../media/image54.png"/><Relationship Id="rId2" Type="http://schemas.openxmlformats.org/officeDocument/2006/relationships/hyperlink" Target="https://marketinginsidergroup.com/content-marketing/reach-audience-content-distribution/" TargetMode="External"/><Relationship Id="rId16" Type="http://schemas.openxmlformats.org/officeDocument/2006/relationships/image" Target="NULL"/><Relationship Id="rId1" Type="http://schemas.openxmlformats.org/officeDocument/2006/relationships/hyperlink" Target="https://contentmarketinginstitute.com/wp-content/uploads/2014/06/Influencer_Marketing_eBook.pdf" TargetMode="External"/><Relationship Id="rId6" Type="http://schemas.openxmlformats.org/officeDocument/2006/relationships/hyperlink" Target="https://milestoneinternet-my.sharepoint.com/:x:/p/saurav_b/EZ9HN2BAsx5PtZsvLvSx8GkBxI0NRIDRcML5sWjebkt0Iw?e=VxWyaF" TargetMode="External"/><Relationship Id="rId11" Type="http://schemas.openxmlformats.org/officeDocument/2006/relationships/image" Target="../media/image51.png"/><Relationship Id="rId5" Type="http://schemas.openxmlformats.org/officeDocument/2006/relationships/hyperlink" Target="https://www.columnfivemedia.com/metrics-content-distribution-strategy" TargetMode="External"/><Relationship Id="rId15" Type="http://schemas.openxmlformats.org/officeDocument/2006/relationships/image" Target="../media/image53.png"/><Relationship Id="rId10" Type="http://schemas.openxmlformats.org/officeDocument/2006/relationships/image" Target="NULL"/><Relationship Id="rId4" Type="http://schemas.openxmlformats.org/officeDocument/2006/relationships/hyperlink" Target="https://www.talkwalker.com/resource/630-marketing-strategy-v03.pdf" TargetMode="External"/><Relationship Id="rId9" Type="http://schemas.openxmlformats.org/officeDocument/2006/relationships/image" Target="../media/image50.png"/><Relationship Id="rId14" Type="http://schemas.openxmlformats.org/officeDocument/2006/relationships/image" Target="NULL"/></Relationships>
</file>

<file path=ppt/diagrams/_rels/drawing1.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image" Target="../media/image51.png"/><Relationship Id="rId18" Type="http://schemas.openxmlformats.org/officeDocument/2006/relationships/image" Target="../media/image53.png"/><Relationship Id="rId21" Type="http://schemas.openxmlformats.org/officeDocument/2006/relationships/image" Target="../media/image54.png"/><Relationship Id="rId12" Type="http://schemas.openxmlformats.org/officeDocument/2006/relationships/hyperlink" Target="https://marketinginsidergroup.com/content-marketing/reach-audience-content-distribution/" TargetMode="External"/><Relationship Id="rId17" Type="http://schemas.openxmlformats.org/officeDocument/2006/relationships/hyperlink" Target="https://www.talkwalker.com/resource/630-marketing-strategy-v03.pdf" TargetMode="External"/><Relationship Id="rId16" Type="http://schemas.openxmlformats.org/officeDocument/2006/relationships/image" Target="NULL"/><Relationship Id="rId20" Type="http://schemas.openxmlformats.org/officeDocument/2006/relationships/hyperlink" Target="https://www.columnfivemedia.com/metrics-content-distribution-strategy" TargetMode="External"/><Relationship Id="rId1" Type="http://schemas.openxmlformats.org/officeDocument/2006/relationships/image" Target="../media/image49.png"/><Relationship Id="rId11" Type="http://schemas.openxmlformats.org/officeDocument/2006/relationships/image" Target="NULL"/><Relationship Id="rId15" Type="http://schemas.openxmlformats.org/officeDocument/2006/relationships/image" Target="../media/image52.png"/><Relationship Id="rId10" Type="http://schemas.openxmlformats.org/officeDocument/2006/relationships/image" Target="../media/image50.png"/><Relationship Id="rId19" Type="http://schemas.openxmlformats.org/officeDocument/2006/relationships/image" Target="NULL"/><Relationship Id="rId9" Type="http://schemas.openxmlformats.org/officeDocument/2006/relationships/hyperlink" Target="https://contentmarketinginstitute.com/wp-content/uploads/2014/06/Influencer_Marketing_eBook.pdf" TargetMode="External"/><Relationship Id="rId14" Type="http://schemas.openxmlformats.org/officeDocument/2006/relationships/hyperlink" Target="https://www.brafton.com/blog/strategy/how-to-conduct-a-comprehensive-marketing-audit/" TargetMode="External"/><Relationship Id="rId22" Type="http://schemas.openxmlformats.org/officeDocument/2006/relationships/hyperlink" Target="https://milestoneinternet-my.sharepoint.com/:x:/p/saurav_b/EZ9HN2BAsx5PtZsvLvSx8GkBxI0NRIDRcML5sWjebkt0Iw?e=VxWyaF" TargetMode="External"/></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66750BAF-817B-4C24-A28E-1CF2DB2DDC37}"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874B328-D0C3-45BC-BABC-89D836E33FF6}">
      <dgm:prSet phldr="0"/>
      <dgm:spPr/>
      <dgm:t>
        <a:bodyPr/>
        <a:lstStyle/>
        <a:p>
          <a:pPr rtl="0">
            <a:lnSpc>
              <a:spcPct val="100000"/>
            </a:lnSpc>
          </a:pPr>
          <a:r>
            <a:rPr kumimoji="0" lang="en-US" b="0" i="0" u="none" strike="noStrike"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1"/>
            </a:rPr>
            <a:t>CMI Influencer Marketing eBook</a:t>
          </a:r>
          <a:endParaRPr lang="en-US" b="0" dirty="0"/>
        </a:p>
      </dgm:t>
    </dgm:pt>
    <dgm:pt modelId="{81F8015F-4D50-45D2-A5B9-DAF172329B76}" type="parTrans" cxnId="{A18D008C-F68A-499F-89A8-A16247E02679}">
      <dgm:prSet/>
      <dgm:spPr/>
      <dgm:t>
        <a:bodyPr/>
        <a:lstStyle/>
        <a:p>
          <a:endParaRPr lang="en-US"/>
        </a:p>
      </dgm:t>
    </dgm:pt>
    <dgm:pt modelId="{7F7E48BE-5C05-4EF4-B635-A239731B9DDF}" type="sibTrans" cxnId="{A18D008C-F68A-499F-89A8-A16247E02679}">
      <dgm:prSet/>
      <dgm:spPr/>
      <dgm:t>
        <a:bodyPr/>
        <a:lstStyle/>
        <a:p>
          <a:pPr>
            <a:lnSpc>
              <a:spcPct val="100000"/>
            </a:lnSpc>
          </a:pPr>
          <a:endParaRPr lang="en-US"/>
        </a:p>
      </dgm:t>
    </dgm:pt>
    <dgm:pt modelId="{60CD5705-AC86-4A3B-8300-35A9D672910F}">
      <dgm:prSet/>
      <dgm:spPr/>
      <dgm:t>
        <a:bodyPr/>
        <a:lstStyle/>
        <a:p>
          <a:pPr>
            <a:lnSpc>
              <a:spcPct val="100000"/>
            </a:lnSpc>
          </a:pPr>
          <a:r>
            <a:rPr kumimoji="0" lang="en-US" b="0" i="0" u="none" strike="noStrike"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2"/>
            </a:rPr>
            <a:t>Marketing Insider Group – Content Distribution Blog</a:t>
          </a:r>
          <a:endParaRPr lang="en-US" dirty="0"/>
        </a:p>
      </dgm:t>
    </dgm:pt>
    <dgm:pt modelId="{09A6ADCA-B49F-4D3B-A0A6-A8D5881237F4}" type="parTrans" cxnId="{0BC8C911-0CE2-4871-89E7-CF62C156BDDB}">
      <dgm:prSet/>
      <dgm:spPr/>
      <dgm:t>
        <a:bodyPr/>
        <a:lstStyle/>
        <a:p>
          <a:endParaRPr lang="en-US"/>
        </a:p>
      </dgm:t>
    </dgm:pt>
    <dgm:pt modelId="{18C1BF35-51F1-471A-B7C4-80428F9DE6A5}" type="sibTrans" cxnId="{0BC8C911-0CE2-4871-89E7-CF62C156BDDB}">
      <dgm:prSet/>
      <dgm:spPr/>
      <dgm:t>
        <a:bodyPr/>
        <a:lstStyle/>
        <a:p>
          <a:pPr>
            <a:lnSpc>
              <a:spcPct val="100000"/>
            </a:lnSpc>
          </a:pPr>
          <a:endParaRPr lang="en-US"/>
        </a:p>
      </dgm:t>
    </dgm:pt>
    <dgm:pt modelId="{2094C042-1B80-4EC4-AE64-1B4A86F85C54}">
      <dgm:prSet/>
      <dgm:spPr/>
      <dgm:t>
        <a:bodyPr/>
        <a:lstStyle/>
        <a:p>
          <a:pPr>
            <a:lnSpc>
              <a:spcPct val="100000"/>
            </a:lnSpc>
          </a:pPr>
          <a:r>
            <a:rPr lang="en-US" b="0" i="0" dirty="0" err="1" smtClean="0">
              <a:hlinkClick xmlns:r="http://schemas.openxmlformats.org/officeDocument/2006/relationships" r:id="rId3"/>
            </a:rPr>
            <a:t>Brafton</a:t>
          </a:r>
          <a:r>
            <a:rPr lang="en-US" b="0" i="0" dirty="0" smtClean="0">
              <a:hlinkClick xmlns:r="http://schemas.openxmlformats.org/officeDocument/2006/relationships" r:id="rId3"/>
            </a:rPr>
            <a:t> Blog - Comprehensive Marketing Audit in 10 Steps</a:t>
          </a:r>
          <a:endParaRPr lang="en-US" dirty="0"/>
        </a:p>
      </dgm:t>
    </dgm:pt>
    <dgm:pt modelId="{2D4589A1-5E8E-4E76-9F47-D613B7F7FB3A}" type="parTrans" cxnId="{5770D521-BBF4-453D-A56C-6D756C405E7D}">
      <dgm:prSet/>
      <dgm:spPr/>
      <dgm:t>
        <a:bodyPr/>
        <a:lstStyle/>
        <a:p>
          <a:endParaRPr lang="en-US"/>
        </a:p>
      </dgm:t>
    </dgm:pt>
    <dgm:pt modelId="{B7ECF777-C340-4C9E-8E43-3002BE3709FC}" type="sibTrans" cxnId="{5770D521-BBF4-453D-A56C-6D756C405E7D}">
      <dgm:prSet/>
      <dgm:spPr/>
      <dgm:t>
        <a:bodyPr/>
        <a:lstStyle/>
        <a:p>
          <a:pPr>
            <a:lnSpc>
              <a:spcPct val="100000"/>
            </a:lnSpc>
          </a:pPr>
          <a:endParaRPr lang="en-US"/>
        </a:p>
      </dgm:t>
    </dgm:pt>
    <dgm:pt modelId="{13B4B94E-C0CD-40AA-B6DC-0E2934D756D7}">
      <dgm:prSet/>
      <dgm:spPr/>
      <dgm:t>
        <a:bodyPr/>
        <a:lstStyle/>
        <a:p>
          <a:pPr>
            <a:lnSpc>
              <a:spcPct val="100000"/>
            </a:lnSpc>
          </a:pPr>
          <a:r>
            <a:rPr kumimoji="0" lang="en-US" b="0" i="0" u="none" strike="noStrike" cap="none" spc="0" normalizeH="0" baseline="0" noProof="0" dirty="0" err="1" smtClean="0">
              <a:ln>
                <a:noFill/>
              </a:ln>
              <a:solidFill>
                <a:prstClr val="black"/>
              </a:solidFill>
              <a:effectLst/>
              <a:uLnTx/>
              <a:uFillTx/>
              <a:latin typeface="Calibri" panose="020F0502020204030204"/>
              <a:ea typeface="+mn-ea"/>
              <a:cs typeface="+mn-cs"/>
              <a:hlinkClick xmlns:r="http://schemas.openxmlformats.org/officeDocument/2006/relationships" r:id="rId4"/>
            </a:rPr>
            <a:t>TalkWalker</a:t>
          </a:r>
          <a:r>
            <a:rPr kumimoji="0" lang="en-US" b="0" i="0" u="none" strike="noStrike"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4"/>
            </a:rPr>
            <a:t> Influencer Marketing Guide</a:t>
          </a:r>
          <a:endParaRPr lang="en-US" dirty="0"/>
        </a:p>
      </dgm:t>
    </dgm:pt>
    <dgm:pt modelId="{018CB070-A7DF-4217-A670-45AAEA4DBF4F}" type="parTrans" cxnId="{628AE5FD-9B1B-44D2-845E-68CAAD00E372}">
      <dgm:prSet/>
      <dgm:spPr/>
      <dgm:t>
        <a:bodyPr/>
        <a:lstStyle/>
        <a:p>
          <a:endParaRPr lang="en-US"/>
        </a:p>
      </dgm:t>
    </dgm:pt>
    <dgm:pt modelId="{1F2A9127-9EB4-4BB2-A206-148F96E42EB2}" type="sibTrans" cxnId="{628AE5FD-9B1B-44D2-845E-68CAAD00E372}">
      <dgm:prSet/>
      <dgm:spPr/>
      <dgm:t>
        <a:bodyPr/>
        <a:lstStyle/>
        <a:p>
          <a:pPr>
            <a:lnSpc>
              <a:spcPct val="100000"/>
            </a:lnSpc>
          </a:pPr>
          <a:endParaRPr lang="en-US"/>
        </a:p>
      </dgm:t>
    </dgm:pt>
    <dgm:pt modelId="{8ED41D10-A7F9-42AE-8EE1-F4A9C9A489DA}">
      <dgm:prSet/>
      <dgm:spPr/>
      <dgm:t>
        <a:bodyPr/>
        <a:lstStyle/>
        <a:p>
          <a:pPr>
            <a:lnSpc>
              <a:spcPct val="100000"/>
            </a:lnSpc>
          </a:pPr>
          <a:r>
            <a:rPr kumimoji="0" lang="en-US" b="0" i="0" u="none" strike="noStrike" cap="none" spc="0" normalizeH="0" baseline="0" noProof="0" dirty="0" err="1" smtClean="0">
              <a:ln>
                <a:noFill/>
              </a:ln>
              <a:solidFill>
                <a:prstClr val="black"/>
              </a:solidFill>
              <a:effectLst/>
              <a:uLnTx/>
              <a:uFillTx/>
              <a:latin typeface="Calibri" panose="020F0502020204030204"/>
              <a:ea typeface="+mn-ea"/>
              <a:cs typeface="+mn-cs"/>
              <a:hlinkClick xmlns:r="http://schemas.openxmlformats.org/officeDocument/2006/relationships" r:id="rId5"/>
            </a:rPr>
            <a:t>ColumnFive</a:t>
          </a:r>
          <a:r>
            <a:rPr kumimoji="0" lang="en-US" b="0" i="0" u="none" strike="noStrike"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5"/>
            </a:rPr>
            <a:t> Media – Content Distribution Metrics Blog</a:t>
          </a:r>
          <a:endParaRPr lang="en-US" dirty="0"/>
        </a:p>
      </dgm:t>
    </dgm:pt>
    <dgm:pt modelId="{17476DD0-85B8-4957-8E8C-B6CC3CC7E079}" type="parTrans" cxnId="{3A667298-B1DE-4657-9667-CFDE5CE10682}">
      <dgm:prSet/>
      <dgm:spPr/>
      <dgm:t>
        <a:bodyPr/>
        <a:lstStyle/>
        <a:p>
          <a:endParaRPr lang="en-US"/>
        </a:p>
      </dgm:t>
    </dgm:pt>
    <dgm:pt modelId="{ED0E3804-1A90-4C6C-9FEE-DEFB63FA6D6F}" type="sibTrans" cxnId="{3A667298-B1DE-4657-9667-CFDE5CE10682}">
      <dgm:prSet/>
      <dgm:spPr/>
      <dgm:t>
        <a:bodyPr/>
        <a:lstStyle/>
        <a:p>
          <a:pPr>
            <a:lnSpc>
              <a:spcPct val="100000"/>
            </a:lnSpc>
          </a:pPr>
          <a:endParaRPr lang="en-US"/>
        </a:p>
      </dgm:t>
    </dgm:pt>
    <dgm:pt modelId="{9C7C83CC-92C2-4E0B-BEB2-5D9441059388}">
      <dgm:prSet phldr="0"/>
      <dgm:spPr/>
      <dgm:t>
        <a:bodyPr/>
        <a:lstStyle/>
        <a:p>
          <a:pPr>
            <a:lnSpc>
              <a:spcPct val="100000"/>
            </a:lnSpc>
          </a:pPr>
          <a:r>
            <a:rPr kumimoji="0" lang="en-US" b="0" i="0" u="none" strike="noStrike" cap="none" spc="0" normalizeH="0" baseline="0" noProof="0" dirty="0" smtClean="0">
              <a:ln>
                <a:noFill/>
              </a:ln>
              <a:solidFill>
                <a:prstClr val="black"/>
              </a:solidFill>
              <a:effectLst/>
              <a:uLnTx/>
              <a:uFillTx/>
              <a:latin typeface="Calibri" panose="020F0502020204030204"/>
              <a:ea typeface="+mn-lt"/>
              <a:cs typeface="Calibri" panose="020F0502020204030204"/>
              <a:hlinkClick xmlns:r="http://schemas.openxmlformats.org/officeDocument/2006/relationships" r:id="rId6"/>
            </a:rPr>
            <a:t>Ross Simmonds – Content Distribution Checklist</a:t>
          </a:r>
          <a:endParaRPr lang="en-US" b="0" dirty="0">
            <a:latin typeface="Calibri Light" panose="020F0302020204030204"/>
          </a:endParaRPr>
        </a:p>
      </dgm:t>
    </dgm:pt>
    <dgm:pt modelId="{1786A5D3-CBAC-4E08-A280-D3CC2764F3A3}" type="parTrans" cxnId="{5213E8CB-4F58-40A6-9BE7-48F3C553C675}">
      <dgm:prSet/>
      <dgm:spPr/>
      <dgm:t>
        <a:bodyPr/>
        <a:lstStyle/>
        <a:p>
          <a:endParaRPr lang="en-US"/>
        </a:p>
      </dgm:t>
    </dgm:pt>
    <dgm:pt modelId="{BF7611AC-F856-47FE-AEF3-74B593DD1281}" type="sibTrans" cxnId="{5213E8CB-4F58-40A6-9BE7-48F3C553C675}">
      <dgm:prSet/>
      <dgm:spPr/>
      <dgm:t>
        <a:bodyPr/>
        <a:lstStyle/>
        <a:p>
          <a:endParaRPr lang="en-US"/>
        </a:p>
      </dgm:t>
    </dgm:pt>
    <dgm:pt modelId="{53DDC0A2-BBD0-4C65-86BA-813ED055B00F}" type="pres">
      <dgm:prSet presAssocID="{66750BAF-817B-4C24-A28E-1CF2DB2DDC37}" presName="root" presStyleCnt="0">
        <dgm:presLayoutVars>
          <dgm:dir/>
          <dgm:resizeHandles val="exact"/>
        </dgm:presLayoutVars>
      </dgm:prSet>
      <dgm:spPr/>
      <dgm:t>
        <a:bodyPr/>
        <a:lstStyle/>
        <a:p>
          <a:endParaRPr lang="en-US"/>
        </a:p>
      </dgm:t>
    </dgm:pt>
    <dgm:pt modelId="{E4DCF4B0-B87B-46D9-B7BF-703D45ADD7CB}" type="pres">
      <dgm:prSet presAssocID="{66750BAF-817B-4C24-A28E-1CF2DB2DDC37}" presName="container" presStyleCnt="0">
        <dgm:presLayoutVars>
          <dgm:dir/>
          <dgm:resizeHandles val="exact"/>
        </dgm:presLayoutVars>
      </dgm:prSet>
      <dgm:spPr/>
    </dgm:pt>
    <dgm:pt modelId="{BCCCEBBC-C9C3-4D6F-8452-6A1C5807EF6D}" type="pres">
      <dgm:prSet presAssocID="{1874B328-D0C3-45BC-BABC-89D836E33FF6}" presName="compNode" presStyleCnt="0"/>
      <dgm:spPr/>
    </dgm:pt>
    <dgm:pt modelId="{2489D93D-114E-4A09-9B92-BCA3DF4A0F0A}" type="pres">
      <dgm:prSet presAssocID="{1874B328-D0C3-45BC-BABC-89D836E33FF6}" presName="iconBgRect" presStyleLbl="bgShp" presStyleIdx="0" presStyleCnt="6"/>
      <dgm:spPr/>
    </dgm:pt>
    <dgm:pt modelId="{048CD692-BEC6-4843-A9AF-C754D3EB72C8}" type="pres">
      <dgm:prSet presAssocID="{1874B328-D0C3-45BC-BABC-89D836E33FF6}" presName="iconRect" presStyleLbl="node1" presStyleIdx="0" presStyleCnt="6"/>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Open Folder"/>
        </a:ext>
      </dgm:extLst>
    </dgm:pt>
    <dgm:pt modelId="{DE53C8E2-F452-40D6-B443-67AAF3527CCB}" type="pres">
      <dgm:prSet presAssocID="{1874B328-D0C3-45BC-BABC-89D836E33FF6}" presName="spaceRect" presStyleCnt="0"/>
      <dgm:spPr/>
    </dgm:pt>
    <dgm:pt modelId="{9DC5D89E-1942-4730-8DD3-9D64C98F847D}" type="pres">
      <dgm:prSet presAssocID="{1874B328-D0C3-45BC-BABC-89D836E33FF6}" presName="textRect" presStyleLbl="revTx" presStyleIdx="0" presStyleCnt="6">
        <dgm:presLayoutVars>
          <dgm:chMax val="1"/>
          <dgm:chPref val="1"/>
        </dgm:presLayoutVars>
      </dgm:prSet>
      <dgm:spPr/>
      <dgm:t>
        <a:bodyPr/>
        <a:lstStyle/>
        <a:p>
          <a:endParaRPr lang="en-US"/>
        </a:p>
      </dgm:t>
    </dgm:pt>
    <dgm:pt modelId="{08FC5247-4DC7-46C9-A142-55C853FA2BD4}" type="pres">
      <dgm:prSet presAssocID="{7F7E48BE-5C05-4EF4-B635-A239731B9DDF}" presName="sibTrans" presStyleLbl="sibTrans2D1" presStyleIdx="0" presStyleCnt="0"/>
      <dgm:spPr/>
      <dgm:t>
        <a:bodyPr/>
        <a:lstStyle/>
        <a:p>
          <a:endParaRPr lang="en-US"/>
        </a:p>
      </dgm:t>
    </dgm:pt>
    <dgm:pt modelId="{885EC458-1990-4080-B78F-D3835B2D59E0}" type="pres">
      <dgm:prSet presAssocID="{60CD5705-AC86-4A3B-8300-35A9D672910F}" presName="compNode" presStyleCnt="0"/>
      <dgm:spPr/>
    </dgm:pt>
    <dgm:pt modelId="{3AC84ABC-3C57-4292-8F10-841DF4BF83D9}" type="pres">
      <dgm:prSet presAssocID="{60CD5705-AC86-4A3B-8300-35A9D672910F}" presName="iconBgRect" presStyleLbl="bgShp" presStyleIdx="1" presStyleCnt="6"/>
      <dgm:spPr/>
    </dgm:pt>
    <dgm:pt modelId="{63CE247D-6115-48F6-AD30-7246ADEEBFBA}" type="pres">
      <dgm:prSet presAssocID="{60CD5705-AC86-4A3B-8300-35A9D672910F}" presName="iconRect" presStyleLbl="node1" presStyleIdx="1" presStyleCnt="6"/>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Newspaper"/>
        </a:ext>
      </dgm:extLst>
    </dgm:pt>
    <dgm:pt modelId="{2F884AB1-4593-4748-AC77-8B06FC55B92A}" type="pres">
      <dgm:prSet presAssocID="{60CD5705-AC86-4A3B-8300-35A9D672910F}" presName="spaceRect" presStyleCnt="0"/>
      <dgm:spPr/>
    </dgm:pt>
    <dgm:pt modelId="{259A2EC5-A4EF-451F-9D85-57B99FAF2F4F}" type="pres">
      <dgm:prSet presAssocID="{60CD5705-AC86-4A3B-8300-35A9D672910F}" presName="textRect" presStyleLbl="revTx" presStyleIdx="1" presStyleCnt="6">
        <dgm:presLayoutVars>
          <dgm:chMax val="1"/>
          <dgm:chPref val="1"/>
        </dgm:presLayoutVars>
      </dgm:prSet>
      <dgm:spPr/>
      <dgm:t>
        <a:bodyPr/>
        <a:lstStyle/>
        <a:p>
          <a:endParaRPr lang="en-US"/>
        </a:p>
      </dgm:t>
    </dgm:pt>
    <dgm:pt modelId="{488956C2-4F0B-436A-9DB1-4381C1C165CC}" type="pres">
      <dgm:prSet presAssocID="{18C1BF35-51F1-471A-B7C4-80428F9DE6A5}" presName="sibTrans" presStyleLbl="sibTrans2D1" presStyleIdx="0" presStyleCnt="0"/>
      <dgm:spPr/>
      <dgm:t>
        <a:bodyPr/>
        <a:lstStyle/>
        <a:p>
          <a:endParaRPr lang="en-US"/>
        </a:p>
      </dgm:t>
    </dgm:pt>
    <dgm:pt modelId="{D0EEA81F-5C53-49C7-9F60-3210B1DB8204}" type="pres">
      <dgm:prSet presAssocID="{2094C042-1B80-4EC4-AE64-1B4A86F85C54}" presName="compNode" presStyleCnt="0"/>
      <dgm:spPr/>
    </dgm:pt>
    <dgm:pt modelId="{6FF96CDE-5C3A-402C-98CC-0C37B3A8F6BE}" type="pres">
      <dgm:prSet presAssocID="{2094C042-1B80-4EC4-AE64-1B4A86F85C54}" presName="iconBgRect" presStyleLbl="bgShp" presStyleIdx="2" presStyleCnt="6"/>
      <dgm:spPr/>
    </dgm:pt>
    <dgm:pt modelId="{938FE4D3-5D3C-49A4-8A4E-9C9FE5FECA8B}" type="pres">
      <dgm:prSet presAssocID="{2094C042-1B80-4EC4-AE64-1B4A86F85C54}" presName="iconRect" presStyleLbl="node1" presStyleIdx="2" presStyleCnt="6"/>
      <dgm:spPr>
        <a:blipFill>
          <a:blip xmlns:r="http://schemas.openxmlformats.org/officeDocument/2006/relationships" r:embed="rId11">
            <a:extLst>
              <a:ext uri="{28A0092B-C50C-407E-A947-70E740481C1C}">
                <a14:useLocalDpi xmlns:a14="http://schemas.microsoft.com/office/drawing/2010/main" val="0"/>
              </a:ext>
            </a:extLst>
          </a:blip>
          <a:srcRect/>
          <a:stretch>
            <a:fillRect/>
          </a:stretch>
        </a:blipFill>
        <a:ln>
          <a:noFill/>
        </a:ln>
      </dgm:spPr>
      <dgm:t>
        <a:bodyPr/>
        <a:lstStyle/>
        <a:p>
          <a:endParaRPr lang="en-US"/>
        </a:p>
      </dgm:t>
      <dgm:extLst/>
    </dgm:pt>
    <dgm:pt modelId="{162BF79B-2F22-41A3-B2E0-CB3F98635235}" type="pres">
      <dgm:prSet presAssocID="{2094C042-1B80-4EC4-AE64-1B4A86F85C54}" presName="spaceRect" presStyleCnt="0"/>
      <dgm:spPr/>
    </dgm:pt>
    <dgm:pt modelId="{BEBBB8DE-2560-4B7A-BFE6-DA6C9D3673ED}" type="pres">
      <dgm:prSet presAssocID="{2094C042-1B80-4EC4-AE64-1B4A86F85C54}" presName="textRect" presStyleLbl="revTx" presStyleIdx="2" presStyleCnt="6">
        <dgm:presLayoutVars>
          <dgm:chMax val="1"/>
          <dgm:chPref val="1"/>
        </dgm:presLayoutVars>
      </dgm:prSet>
      <dgm:spPr/>
      <dgm:t>
        <a:bodyPr/>
        <a:lstStyle/>
        <a:p>
          <a:endParaRPr lang="en-US"/>
        </a:p>
      </dgm:t>
    </dgm:pt>
    <dgm:pt modelId="{7B7E27DC-309D-427C-80D6-6F97B3275702}" type="pres">
      <dgm:prSet presAssocID="{B7ECF777-C340-4C9E-8E43-3002BE3709FC}" presName="sibTrans" presStyleLbl="sibTrans2D1" presStyleIdx="0" presStyleCnt="0"/>
      <dgm:spPr/>
      <dgm:t>
        <a:bodyPr/>
        <a:lstStyle/>
        <a:p>
          <a:endParaRPr lang="en-US"/>
        </a:p>
      </dgm:t>
    </dgm:pt>
    <dgm:pt modelId="{427C9952-E25D-47A1-91DE-835F0E85CAFB}" type="pres">
      <dgm:prSet presAssocID="{13B4B94E-C0CD-40AA-B6DC-0E2934D756D7}" presName="compNode" presStyleCnt="0"/>
      <dgm:spPr/>
    </dgm:pt>
    <dgm:pt modelId="{140B7D0D-8D73-4A93-B9CE-6BF8CC3638EA}" type="pres">
      <dgm:prSet presAssocID="{13B4B94E-C0CD-40AA-B6DC-0E2934D756D7}" presName="iconBgRect" presStyleLbl="bgShp" presStyleIdx="3" presStyleCnt="6"/>
      <dgm:spPr/>
    </dgm:pt>
    <dgm:pt modelId="{60CBE226-21BE-441F-8507-E2CDEB8B7BD6}" type="pres">
      <dgm:prSet presAssocID="{13B4B94E-C0CD-40AA-B6DC-0E2934D756D7}" presName="iconRect" presStyleLbl="node1" presStyleIdx="3" presStyleCnt="6"/>
      <dgm:spPr>
        <a:blipFill>
          <a:blip xmlns:r="http://schemas.openxmlformats.org/officeDocument/2006/relationships" r:embed="rId12"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dgm:spPr>
      <dgm:t>
        <a:bodyPr/>
        <a:lstStyle/>
        <a:p>
          <a:endParaRPr lang="en-US"/>
        </a:p>
      </dgm:t>
      <dgm:extLst>
        <a:ext uri="{E40237B7-FDA0-4F09-8148-C483321AD2D9}">
          <dgm14:cNvPr xmlns:dgm14="http://schemas.microsoft.com/office/drawing/2010/diagram" id="0" name="" descr="User"/>
        </a:ext>
      </dgm:extLst>
    </dgm:pt>
    <dgm:pt modelId="{C8EC36A7-BC10-453A-9428-224CB80A016F}" type="pres">
      <dgm:prSet presAssocID="{13B4B94E-C0CD-40AA-B6DC-0E2934D756D7}" presName="spaceRect" presStyleCnt="0"/>
      <dgm:spPr/>
    </dgm:pt>
    <dgm:pt modelId="{5C702F9F-D7A5-471A-9E42-99D829048F9E}" type="pres">
      <dgm:prSet presAssocID="{13B4B94E-C0CD-40AA-B6DC-0E2934D756D7}" presName="textRect" presStyleLbl="revTx" presStyleIdx="3" presStyleCnt="6">
        <dgm:presLayoutVars>
          <dgm:chMax val="1"/>
          <dgm:chPref val="1"/>
        </dgm:presLayoutVars>
      </dgm:prSet>
      <dgm:spPr/>
      <dgm:t>
        <a:bodyPr/>
        <a:lstStyle/>
        <a:p>
          <a:endParaRPr lang="en-US"/>
        </a:p>
      </dgm:t>
    </dgm:pt>
    <dgm:pt modelId="{1BAA9049-0BF1-4ED1-B7A5-9A7D325215F2}" type="pres">
      <dgm:prSet presAssocID="{1F2A9127-9EB4-4BB2-A206-148F96E42EB2}" presName="sibTrans" presStyleLbl="sibTrans2D1" presStyleIdx="0" presStyleCnt="0"/>
      <dgm:spPr/>
      <dgm:t>
        <a:bodyPr/>
        <a:lstStyle/>
        <a:p>
          <a:endParaRPr lang="en-US"/>
        </a:p>
      </dgm:t>
    </dgm:pt>
    <dgm:pt modelId="{2A5F13C9-BDDC-4992-9D77-D65BE9896C6B}" type="pres">
      <dgm:prSet presAssocID="{8ED41D10-A7F9-42AE-8EE1-F4A9C9A489DA}" presName="compNode" presStyleCnt="0"/>
      <dgm:spPr/>
    </dgm:pt>
    <dgm:pt modelId="{F6EB4EB3-2895-46E2-B52F-1235D4A17508}" type="pres">
      <dgm:prSet presAssocID="{8ED41D10-A7F9-42AE-8EE1-F4A9C9A489DA}" presName="iconBgRect" presStyleLbl="bgShp" presStyleIdx="4" presStyleCnt="6"/>
      <dgm:spPr/>
    </dgm:pt>
    <dgm:pt modelId="{126E2620-6B2F-489C-BBFF-7D7A64F2FA3D}" type="pres">
      <dgm:prSet presAssocID="{8ED41D10-A7F9-42AE-8EE1-F4A9C9A489DA}" presName="iconRect" presStyleLbl="node1" presStyleIdx="4" presStyleCnt="6"/>
      <dgm:spPr>
        <a:blipFill>
          <a:blip xmlns:r="http://schemas.openxmlformats.org/officeDocument/2006/relationships"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a:noFill/>
        </a:ln>
      </dgm:spPr>
      <dgm:t>
        <a:bodyPr/>
        <a:lstStyle/>
        <a:p>
          <a:endParaRPr lang="en-US"/>
        </a:p>
      </dgm:t>
      <dgm:extLst>
        <a:ext uri="{E40237B7-FDA0-4F09-8148-C483321AD2D9}">
          <dgm14:cNvPr xmlns:dgm14="http://schemas.microsoft.com/office/drawing/2010/diagram" id="0" name="" descr="Gauge"/>
        </a:ext>
      </dgm:extLst>
    </dgm:pt>
    <dgm:pt modelId="{4CEB5A36-2571-415C-BFFB-4A491CFAE41F}" type="pres">
      <dgm:prSet presAssocID="{8ED41D10-A7F9-42AE-8EE1-F4A9C9A489DA}" presName="spaceRect" presStyleCnt="0"/>
      <dgm:spPr/>
    </dgm:pt>
    <dgm:pt modelId="{5743A1B3-BFEE-4713-91B3-A18A85423075}" type="pres">
      <dgm:prSet presAssocID="{8ED41D10-A7F9-42AE-8EE1-F4A9C9A489DA}" presName="textRect" presStyleLbl="revTx" presStyleIdx="4" presStyleCnt="6">
        <dgm:presLayoutVars>
          <dgm:chMax val="1"/>
          <dgm:chPref val="1"/>
        </dgm:presLayoutVars>
      </dgm:prSet>
      <dgm:spPr/>
      <dgm:t>
        <a:bodyPr/>
        <a:lstStyle/>
        <a:p>
          <a:endParaRPr lang="en-US"/>
        </a:p>
      </dgm:t>
    </dgm:pt>
    <dgm:pt modelId="{D99B0194-B8A6-403F-BC44-1477831BA075}" type="pres">
      <dgm:prSet presAssocID="{ED0E3804-1A90-4C6C-9FEE-DEFB63FA6D6F}" presName="sibTrans" presStyleLbl="sibTrans2D1" presStyleIdx="0" presStyleCnt="0"/>
      <dgm:spPr/>
      <dgm:t>
        <a:bodyPr/>
        <a:lstStyle/>
        <a:p>
          <a:endParaRPr lang="en-US"/>
        </a:p>
      </dgm:t>
    </dgm:pt>
    <dgm:pt modelId="{9DB966A7-F111-497C-A6D2-DAA8C2116555}" type="pres">
      <dgm:prSet presAssocID="{9C7C83CC-92C2-4E0B-BEB2-5D9441059388}" presName="compNode" presStyleCnt="0"/>
      <dgm:spPr/>
    </dgm:pt>
    <dgm:pt modelId="{3A4EF9FF-8E7F-4EC8-852A-2EC970C82AED}" type="pres">
      <dgm:prSet presAssocID="{9C7C83CC-92C2-4E0B-BEB2-5D9441059388}" presName="iconBgRect" presStyleLbl="bgShp" presStyleIdx="5" presStyleCnt="6"/>
      <dgm:spPr/>
    </dgm:pt>
    <dgm:pt modelId="{C21A542A-4F62-486D-B5E6-DF4ECE781FED}" type="pres">
      <dgm:prSet presAssocID="{9C7C83CC-92C2-4E0B-BEB2-5D9441059388}" presName="iconRect" presStyleLbl="node1" presStyleIdx="5" presStyleCnt="6"/>
      <dgm:spPr>
        <a:blipFill>
          <a:blip xmlns:r="http://schemas.openxmlformats.org/officeDocument/2006/relationships" r:embed="rId17"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79345C02-BB65-423F-BD1A-6111637F5DDD}" type="pres">
      <dgm:prSet presAssocID="{9C7C83CC-92C2-4E0B-BEB2-5D9441059388}" presName="spaceRect" presStyleCnt="0"/>
      <dgm:spPr/>
    </dgm:pt>
    <dgm:pt modelId="{B464A98F-AC64-453F-9586-98C0DE7A71E5}" type="pres">
      <dgm:prSet presAssocID="{9C7C83CC-92C2-4E0B-BEB2-5D9441059388}" presName="textRect" presStyleLbl="revTx" presStyleIdx="5" presStyleCnt="6">
        <dgm:presLayoutVars>
          <dgm:chMax val="1"/>
          <dgm:chPref val="1"/>
        </dgm:presLayoutVars>
      </dgm:prSet>
      <dgm:spPr/>
      <dgm:t>
        <a:bodyPr/>
        <a:lstStyle/>
        <a:p>
          <a:endParaRPr lang="en-US"/>
        </a:p>
      </dgm:t>
    </dgm:pt>
  </dgm:ptLst>
  <dgm:cxnLst>
    <dgm:cxn modelId="{D0B6B9AD-7E5E-46B8-921A-478D55297FFD}" type="presOf" srcId="{18C1BF35-51F1-471A-B7C4-80428F9DE6A5}" destId="{488956C2-4F0B-436A-9DB1-4381C1C165CC}" srcOrd="0" destOrd="0" presId="urn:microsoft.com/office/officeart/2018/2/layout/IconCircleList"/>
    <dgm:cxn modelId="{628AE5FD-9B1B-44D2-845E-68CAAD00E372}" srcId="{66750BAF-817B-4C24-A28E-1CF2DB2DDC37}" destId="{13B4B94E-C0CD-40AA-B6DC-0E2934D756D7}" srcOrd="3" destOrd="0" parTransId="{018CB070-A7DF-4217-A670-45AAEA4DBF4F}" sibTransId="{1F2A9127-9EB4-4BB2-A206-148F96E42EB2}"/>
    <dgm:cxn modelId="{DAD6DB1C-F5D4-49E3-9394-552913072499}" type="presOf" srcId="{13B4B94E-C0CD-40AA-B6DC-0E2934D756D7}" destId="{5C702F9F-D7A5-471A-9E42-99D829048F9E}" srcOrd="0" destOrd="0" presId="urn:microsoft.com/office/officeart/2018/2/layout/IconCircleList"/>
    <dgm:cxn modelId="{5213E8CB-4F58-40A6-9BE7-48F3C553C675}" srcId="{66750BAF-817B-4C24-A28E-1CF2DB2DDC37}" destId="{9C7C83CC-92C2-4E0B-BEB2-5D9441059388}" srcOrd="5" destOrd="0" parTransId="{1786A5D3-CBAC-4E08-A280-D3CC2764F3A3}" sibTransId="{BF7611AC-F856-47FE-AEF3-74B593DD1281}"/>
    <dgm:cxn modelId="{E8F45B15-FD72-43D3-BC9A-BDCF6460B97F}" type="presOf" srcId="{7F7E48BE-5C05-4EF4-B635-A239731B9DDF}" destId="{08FC5247-4DC7-46C9-A142-55C853FA2BD4}" srcOrd="0" destOrd="0" presId="urn:microsoft.com/office/officeart/2018/2/layout/IconCircleList"/>
    <dgm:cxn modelId="{2E8EED0A-D447-4C6A-89D5-A23F1CCFF428}" type="presOf" srcId="{2094C042-1B80-4EC4-AE64-1B4A86F85C54}" destId="{BEBBB8DE-2560-4B7A-BFE6-DA6C9D3673ED}" srcOrd="0" destOrd="0" presId="urn:microsoft.com/office/officeart/2018/2/layout/IconCircleList"/>
    <dgm:cxn modelId="{5770D521-BBF4-453D-A56C-6D756C405E7D}" srcId="{66750BAF-817B-4C24-A28E-1CF2DB2DDC37}" destId="{2094C042-1B80-4EC4-AE64-1B4A86F85C54}" srcOrd="2" destOrd="0" parTransId="{2D4589A1-5E8E-4E76-9F47-D613B7F7FB3A}" sibTransId="{B7ECF777-C340-4C9E-8E43-3002BE3709FC}"/>
    <dgm:cxn modelId="{D1BD259D-D14C-4A8D-BC64-5A5B72BEDF84}" type="presOf" srcId="{1874B328-D0C3-45BC-BABC-89D836E33FF6}" destId="{9DC5D89E-1942-4730-8DD3-9D64C98F847D}" srcOrd="0" destOrd="0" presId="urn:microsoft.com/office/officeart/2018/2/layout/IconCircleList"/>
    <dgm:cxn modelId="{0BC8C911-0CE2-4871-89E7-CF62C156BDDB}" srcId="{66750BAF-817B-4C24-A28E-1CF2DB2DDC37}" destId="{60CD5705-AC86-4A3B-8300-35A9D672910F}" srcOrd="1" destOrd="0" parTransId="{09A6ADCA-B49F-4D3B-A0A6-A8D5881237F4}" sibTransId="{18C1BF35-51F1-471A-B7C4-80428F9DE6A5}"/>
    <dgm:cxn modelId="{A18D008C-F68A-499F-89A8-A16247E02679}" srcId="{66750BAF-817B-4C24-A28E-1CF2DB2DDC37}" destId="{1874B328-D0C3-45BC-BABC-89D836E33FF6}" srcOrd="0" destOrd="0" parTransId="{81F8015F-4D50-45D2-A5B9-DAF172329B76}" sibTransId="{7F7E48BE-5C05-4EF4-B635-A239731B9DDF}"/>
    <dgm:cxn modelId="{5DC9B1C6-67FE-4248-8877-B446521FE581}" type="presOf" srcId="{9C7C83CC-92C2-4E0B-BEB2-5D9441059388}" destId="{B464A98F-AC64-453F-9586-98C0DE7A71E5}" srcOrd="0" destOrd="0" presId="urn:microsoft.com/office/officeart/2018/2/layout/IconCircleList"/>
    <dgm:cxn modelId="{991CF004-3D6F-4FA0-BC6C-0F017EB4B85F}" type="presOf" srcId="{B7ECF777-C340-4C9E-8E43-3002BE3709FC}" destId="{7B7E27DC-309D-427C-80D6-6F97B3275702}" srcOrd="0" destOrd="0" presId="urn:microsoft.com/office/officeart/2018/2/layout/IconCircleList"/>
    <dgm:cxn modelId="{89E0316D-3974-4729-9B62-70DBDD5112AA}" type="presOf" srcId="{60CD5705-AC86-4A3B-8300-35A9D672910F}" destId="{259A2EC5-A4EF-451F-9D85-57B99FAF2F4F}" srcOrd="0" destOrd="0" presId="urn:microsoft.com/office/officeart/2018/2/layout/IconCircleList"/>
    <dgm:cxn modelId="{0D4C3962-8687-493C-9795-B05EBCD68DDE}" type="presOf" srcId="{8ED41D10-A7F9-42AE-8EE1-F4A9C9A489DA}" destId="{5743A1B3-BFEE-4713-91B3-A18A85423075}" srcOrd="0" destOrd="0" presId="urn:microsoft.com/office/officeart/2018/2/layout/IconCircleList"/>
    <dgm:cxn modelId="{3A667298-B1DE-4657-9667-CFDE5CE10682}" srcId="{66750BAF-817B-4C24-A28E-1CF2DB2DDC37}" destId="{8ED41D10-A7F9-42AE-8EE1-F4A9C9A489DA}" srcOrd="4" destOrd="0" parTransId="{17476DD0-85B8-4957-8E8C-B6CC3CC7E079}" sibTransId="{ED0E3804-1A90-4C6C-9FEE-DEFB63FA6D6F}"/>
    <dgm:cxn modelId="{2DE3AF27-0E43-458C-939C-CE8ABDD05840}" type="presOf" srcId="{1F2A9127-9EB4-4BB2-A206-148F96E42EB2}" destId="{1BAA9049-0BF1-4ED1-B7A5-9A7D325215F2}" srcOrd="0" destOrd="0" presId="urn:microsoft.com/office/officeart/2018/2/layout/IconCircleList"/>
    <dgm:cxn modelId="{536E7075-235E-4E20-A460-F99784764CE5}" type="presOf" srcId="{66750BAF-817B-4C24-A28E-1CF2DB2DDC37}" destId="{53DDC0A2-BBD0-4C65-86BA-813ED055B00F}" srcOrd="0" destOrd="0" presId="urn:microsoft.com/office/officeart/2018/2/layout/IconCircleList"/>
    <dgm:cxn modelId="{DB04964A-7944-4283-B806-9ADE3128D186}" type="presOf" srcId="{ED0E3804-1A90-4C6C-9FEE-DEFB63FA6D6F}" destId="{D99B0194-B8A6-403F-BC44-1477831BA075}" srcOrd="0" destOrd="0" presId="urn:microsoft.com/office/officeart/2018/2/layout/IconCircleList"/>
    <dgm:cxn modelId="{45BC1721-5EB3-48D4-BF33-0BCA0719B4A9}" type="presParOf" srcId="{53DDC0A2-BBD0-4C65-86BA-813ED055B00F}" destId="{E4DCF4B0-B87B-46D9-B7BF-703D45ADD7CB}" srcOrd="0" destOrd="0" presId="urn:microsoft.com/office/officeart/2018/2/layout/IconCircleList"/>
    <dgm:cxn modelId="{DC6D0175-1917-49F0-821C-48535D0413E6}" type="presParOf" srcId="{E4DCF4B0-B87B-46D9-B7BF-703D45ADD7CB}" destId="{BCCCEBBC-C9C3-4D6F-8452-6A1C5807EF6D}" srcOrd="0" destOrd="0" presId="urn:microsoft.com/office/officeart/2018/2/layout/IconCircleList"/>
    <dgm:cxn modelId="{7CEDA0FF-30BC-4D5C-9C11-874DA5DC8714}" type="presParOf" srcId="{BCCCEBBC-C9C3-4D6F-8452-6A1C5807EF6D}" destId="{2489D93D-114E-4A09-9B92-BCA3DF4A0F0A}" srcOrd="0" destOrd="0" presId="urn:microsoft.com/office/officeart/2018/2/layout/IconCircleList"/>
    <dgm:cxn modelId="{59F89048-D513-48AC-A370-2E37F5AF6203}" type="presParOf" srcId="{BCCCEBBC-C9C3-4D6F-8452-6A1C5807EF6D}" destId="{048CD692-BEC6-4843-A9AF-C754D3EB72C8}" srcOrd="1" destOrd="0" presId="urn:microsoft.com/office/officeart/2018/2/layout/IconCircleList"/>
    <dgm:cxn modelId="{F9DCC652-FF48-4F6B-9E74-00F8CD0C4D04}" type="presParOf" srcId="{BCCCEBBC-C9C3-4D6F-8452-6A1C5807EF6D}" destId="{DE53C8E2-F452-40D6-B443-67AAF3527CCB}" srcOrd="2" destOrd="0" presId="urn:microsoft.com/office/officeart/2018/2/layout/IconCircleList"/>
    <dgm:cxn modelId="{67368B59-92F2-429D-8684-7869BB720A88}" type="presParOf" srcId="{BCCCEBBC-C9C3-4D6F-8452-6A1C5807EF6D}" destId="{9DC5D89E-1942-4730-8DD3-9D64C98F847D}" srcOrd="3" destOrd="0" presId="urn:microsoft.com/office/officeart/2018/2/layout/IconCircleList"/>
    <dgm:cxn modelId="{4676E08D-9C1C-4E7F-8777-FBE2BCCF776C}" type="presParOf" srcId="{E4DCF4B0-B87B-46D9-B7BF-703D45ADD7CB}" destId="{08FC5247-4DC7-46C9-A142-55C853FA2BD4}" srcOrd="1" destOrd="0" presId="urn:microsoft.com/office/officeart/2018/2/layout/IconCircleList"/>
    <dgm:cxn modelId="{02FCEE8D-F272-48F7-B8B7-FA9E21D388A8}" type="presParOf" srcId="{E4DCF4B0-B87B-46D9-B7BF-703D45ADD7CB}" destId="{885EC458-1990-4080-B78F-D3835B2D59E0}" srcOrd="2" destOrd="0" presId="urn:microsoft.com/office/officeart/2018/2/layout/IconCircleList"/>
    <dgm:cxn modelId="{48F54275-C51C-4E09-87B2-2509FC5AFEDA}" type="presParOf" srcId="{885EC458-1990-4080-B78F-D3835B2D59E0}" destId="{3AC84ABC-3C57-4292-8F10-841DF4BF83D9}" srcOrd="0" destOrd="0" presId="urn:microsoft.com/office/officeart/2018/2/layout/IconCircleList"/>
    <dgm:cxn modelId="{5253B46D-BFFD-4FB7-9735-FF95C688A4A6}" type="presParOf" srcId="{885EC458-1990-4080-B78F-D3835B2D59E0}" destId="{63CE247D-6115-48F6-AD30-7246ADEEBFBA}" srcOrd="1" destOrd="0" presId="urn:microsoft.com/office/officeart/2018/2/layout/IconCircleList"/>
    <dgm:cxn modelId="{C703A1CE-0E05-4950-998A-490860A3F8C6}" type="presParOf" srcId="{885EC458-1990-4080-B78F-D3835B2D59E0}" destId="{2F884AB1-4593-4748-AC77-8B06FC55B92A}" srcOrd="2" destOrd="0" presId="urn:microsoft.com/office/officeart/2018/2/layout/IconCircleList"/>
    <dgm:cxn modelId="{EC025B69-5836-4B4A-BA6E-021B778D643A}" type="presParOf" srcId="{885EC458-1990-4080-B78F-D3835B2D59E0}" destId="{259A2EC5-A4EF-451F-9D85-57B99FAF2F4F}" srcOrd="3" destOrd="0" presId="urn:microsoft.com/office/officeart/2018/2/layout/IconCircleList"/>
    <dgm:cxn modelId="{5362B23A-45BD-44A3-854D-D25794CC5B58}" type="presParOf" srcId="{E4DCF4B0-B87B-46D9-B7BF-703D45ADD7CB}" destId="{488956C2-4F0B-436A-9DB1-4381C1C165CC}" srcOrd="3" destOrd="0" presId="urn:microsoft.com/office/officeart/2018/2/layout/IconCircleList"/>
    <dgm:cxn modelId="{CA3E8D86-1481-4ACF-8A2C-3198E4AF8480}" type="presParOf" srcId="{E4DCF4B0-B87B-46D9-B7BF-703D45ADD7CB}" destId="{D0EEA81F-5C53-49C7-9F60-3210B1DB8204}" srcOrd="4" destOrd="0" presId="urn:microsoft.com/office/officeart/2018/2/layout/IconCircleList"/>
    <dgm:cxn modelId="{6716A2CA-5FA0-4F2D-9DC4-24533D51B16A}" type="presParOf" srcId="{D0EEA81F-5C53-49C7-9F60-3210B1DB8204}" destId="{6FF96CDE-5C3A-402C-98CC-0C37B3A8F6BE}" srcOrd="0" destOrd="0" presId="urn:microsoft.com/office/officeart/2018/2/layout/IconCircleList"/>
    <dgm:cxn modelId="{C677F58E-1FED-4EF8-B436-E66343BBF470}" type="presParOf" srcId="{D0EEA81F-5C53-49C7-9F60-3210B1DB8204}" destId="{938FE4D3-5D3C-49A4-8A4E-9C9FE5FECA8B}" srcOrd="1" destOrd="0" presId="urn:microsoft.com/office/officeart/2018/2/layout/IconCircleList"/>
    <dgm:cxn modelId="{633DC4B5-C27C-46BC-A7A5-60991C3AA323}" type="presParOf" srcId="{D0EEA81F-5C53-49C7-9F60-3210B1DB8204}" destId="{162BF79B-2F22-41A3-B2E0-CB3F98635235}" srcOrd="2" destOrd="0" presId="urn:microsoft.com/office/officeart/2018/2/layout/IconCircleList"/>
    <dgm:cxn modelId="{1FCFCC9E-EC99-46B3-8D32-2056D54513E8}" type="presParOf" srcId="{D0EEA81F-5C53-49C7-9F60-3210B1DB8204}" destId="{BEBBB8DE-2560-4B7A-BFE6-DA6C9D3673ED}" srcOrd="3" destOrd="0" presId="urn:microsoft.com/office/officeart/2018/2/layout/IconCircleList"/>
    <dgm:cxn modelId="{C4AEFCF7-5AC6-4E79-A310-B8CDC099AD11}" type="presParOf" srcId="{E4DCF4B0-B87B-46D9-B7BF-703D45ADD7CB}" destId="{7B7E27DC-309D-427C-80D6-6F97B3275702}" srcOrd="5" destOrd="0" presId="urn:microsoft.com/office/officeart/2018/2/layout/IconCircleList"/>
    <dgm:cxn modelId="{0EF30AC7-31F2-423A-9321-84931A45F632}" type="presParOf" srcId="{E4DCF4B0-B87B-46D9-B7BF-703D45ADD7CB}" destId="{427C9952-E25D-47A1-91DE-835F0E85CAFB}" srcOrd="6" destOrd="0" presId="urn:microsoft.com/office/officeart/2018/2/layout/IconCircleList"/>
    <dgm:cxn modelId="{BCF072BE-8A66-469C-A3B2-3FD176CF7738}" type="presParOf" srcId="{427C9952-E25D-47A1-91DE-835F0E85CAFB}" destId="{140B7D0D-8D73-4A93-B9CE-6BF8CC3638EA}" srcOrd="0" destOrd="0" presId="urn:microsoft.com/office/officeart/2018/2/layout/IconCircleList"/>
    <dgm:cxn modelId="{C801F494-DA36-4019-BCFC-63B0186CB3BE}" type="presParOf" srcId="{427C9952-E25D-47A1-91DE-835F0E85CAFB}" destId="{60CBE226-21BE-441F-8507-E2CDEB8B7BD6}" srcOrd="1" destOrd="0" presId="urn:microsoft.com/office/officeart/2018/2/layout/IconCircleList"/>
    <dgm:cxn modelId="{069D51D2-8A62-4D20-AC86-8041E7B5FE9D}" type="presParOf" srcId="{427C9952-E25D-47A1-91DE-835F0E85CAFB}" destId="{C8EC36A7-BC10-453A-9428-224CB80A016F}" srcOrd="2" destOrd="0" presId="urn:microsoft.com/office/officeart/2018/2/layout/IconCircleList"/>
    <dgm:cxn modelId="{05C4FBDC-4291-481A-ADD0-12D945AA426F}" type="presParOf" srcId="{427C9952-E25D-47A1-91DE-835F0E85CAFB}" destId="{5C702F9F-D7A5-471A-9E42-99D829048F9E}" srcOrd="3" destOrd="0" presId="urn:microsoft.com/office/officeart/2018/2/layout/IconCircleList"/>
    <dgm:cxn modelId="{D19A4473-2838-4E00-A8D3-19D69E6B4E7F}" type="presParOf" srcId="{E4DCF4B0-B87B-46D9-B7BF-703D45ADD7CB}" destId="{1BAA9049-0BF1-4ED1-B7A5-9A7D325215F2}" srcOrd="7" destOrd="0" presId="urn:microsoft.com/office/officeart/2018/2/layout/IconCircleList"/>
    <dgm:cxn modelId="{B19B9358-82C2-42C8-9E35-23F51E9B76CE}" type="presParOf" srcId="{E4DCF4B0-B87B-46D9-B7BF-703D45ADD7CB}" destId="{2A5F13C9-BDDC-4992-9D77-D65BE9896C6B}" srcOrd="8" destOrd="0" presId="urn:microsoft.com/office/officeart/2018/2/layout/IconCircleList"/>
    <dgm:cxn modelId="{4CDE7F9C-E959-4B29-8A7D-8131FBD97E5C}" type="presParOf" srcId="{2A5F13C9-BDDC-4992-9D77-D65BE9896C6B}" destId="{F6EB4EB3-2895-46E2-B52F-1235D4A17508}" srcOrd="0" destOrd="0" presId="urn:microsoft.com/office/officeart/2018/2/layout/IconCircleList"/>
    <dgm:cxn modelId="{73EFD1B8-BB50-41D3-A123-09A70042DF5C}" type="presParOf" srcId="{2A5F13C9-BDDC-4992-9D77-D65BE9896C6B}" destId="{126E2620-6B2F-489C-BBFF-7D7A64F2FA3D}" srcOrd="1" destOrd="0" presId="urn:microsoft.com/office/officeart/2018/2/layout/IconCircleList"/>
    <dgm:cxn modelId="{9E995C99-FEEE-4618-9816-EC4C27D09174}" type="presParOf" srcId="{2A5F13C9-BDDC-4992-9D77-D65BE9896C6B}" destId="{4CEB5A36-2571-415C-BFFB-4A491CFAE41F}" srcOrd="2" destOrd="0" presId="urn:microsoft.com/office/officeart/2018/2/layout/IconCircleList"/>
    <dgm:cxn modelId="{F6A5FD6E-BCFB-4673-96D8-795EE7D64B89}" type="presParOf" srcId="{2A5F13C9-BDDC-4992-9D77-D65BE9896C6B}" destId="{5743A1B3-BFEE-4713-91B3-A18A85423075}" srcOrd="3" destOrd="0" presId="urn:microsoft.com/office/officeart/2018/2/layout/IconCircleList"/>
    <dgm:cxn modelId="{02FABFB8-123E-4A83-92D9-180F3EF320C2}" type="presParOf" srcId="{E4DCF4B0-B87B-46D9-B7BF-703D45ADD7CB}" destId="{D99B0194-B8A6-403F-BC44-1477831BA075}" srcOrd="9" destOrd="0" presId="urn:microsoft.com/office/officeart/2018/2/layout/IconCircleList"/>
    <dgm:cxn modelId="{133CDE15-1198-4B22-8530-C7251774C98B}" type="presParOf" srcId="{E4DCF4B0-B87B-46D9-B7BF-703D45ADD7CB}" destId="{9DB966A7-F111-497C-A6D2-DAA8C2116555}" srcOrd="10" destOrd="0" presId="urn:microsoft.com/office/officeart/2018/2/layout/IconCircleList"/>
    <dgm:cxn modelId="{37B4DA02-F9EE-4400-A0E5-E09FCCB07441}" type="presParOf" srcId="{9DB966A7-F111-497C-A6D2-DAA8C2116555}" destId="{3A4EF9FF-8E7F-4EC8-852A-2EC970C82AED}" srcOrd="0" destOrd="0" presId="urn:microsoft.com/office/officeart/2018/2/layout/IconCircleList"/>
    <dgm:cxn modelId="{AD6282A3-C5DA-4A34-9B62-40D7863A3881}" type="presParOf" srcId="{9DB966A7-F111-497C-A6D2-DAA8C2116555}" destId="{C21A542A-4F62-486D-B5E6-DF4ECE781FED}" srcOrd="1" destOrd="0" presId="urn:microsoft.com/office/officeart/2018/2/layout/IconCircleList"/>
    <dgm:cxn modelId="{4E6A084B-0BD3-4E7E-B676-4833A686CEDF}" type="presParOf" srcId="{9DB966A7-F111-497C-A6D2-DAA8C2116555}" destId="{79345C02-BB65-423F-BD1A-6111637F5DDD}" srcOrd="2" destOrd="0" presId="urn:microsoft.com/office/officeart/2018/2/layout/IconCircleList"/>
    <dgm:cxn modelId="{3152149E-E57C-40DA-B527-F35DC3DC16B1}" type="presParOf" srcId="{9DB966A7-F111-497C-A6D2-DAA8C2116555}" destId="{B464A98F-AC64-453F-9586-98C0DE7A71E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9D93D-114E-4A09-9B92-BCA3DF4A0F0A}">
      <dsp:nvSpPr>
        <dsp:cNvPr id="0" name=""/>
        <dsp:cNvSpPr/>
      </dsp:nvSpPr>
      <dsp:spPr>
        <a:xfrm>
          <a:off x="114" y="764666"/>
          <a:ext cx="762190" cy="76219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CD692-BEC6-4843-A9AF-C754D3EB72C8}">
      <dsp:nvSpPr>
        <dsp:cNvPr id="0" name=""/>
        <dsp:cNvSpPr/>
      </dsp:nvSpPr>
      <dsp:spPr>
        <a:xfrm>
          <a:off x="160174" y="924725"/>
          <a:ext cx="442070" cy="44207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C5D89E-1942-4730-8DD3-9D64C98F847D}">
      <dsp:nvSpPr>
        <dsp:cNvPr id="0" name=""/>
        <dsp:cNvSpPr/>
      </dsp:nvSpPr>
      <dsp:spPr>
        <a:xfrm>
          <a:off x="925631" y="764666"/>
          <a:ext cx="1796590" cy="76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577850" rtl="0">
            <a:lnSpc>
              <a:spcPct val="100000"/>
            </a:lnSpc>
            <a:spcBef>
              <a:spcPct val="0"/>
            </a:spcBef>
            <a:spcAft>
              <a:spcPct val="35000"/>
            </a:spcAft>
          </a:pPr>
          <a:r>
            <a:rPr kumimoji="0" lang="en-US" sz="1300" b="0" i="0" u="none" strike="noStrike" kern="1200"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9"/>
            </a:rPr>
            <a:t>CMI Influencer Marketing eBook</a:t>
          </a:r>
          <a:endParaRPr lang="en-US" sz="1300" b="0" kern="1200" dirty="0"/>
        </a:p>
      </dsp:txBody>
      <dsp:txXfrm>
        <a:off x="925631" y="764666"/>
        <a:ext cx="1796590" cy="762190"/>
      </dsp:txXfrm>
    </dsp:sp>
    <dsp:sp modelId="{3AC84ABC-3C57-4292-8F10-841DF4BF83D9}">
      <dsp:nvSpPr>
        <dsp:cNvPr id="0" name=""/>
        <dsp:cNvSpPr/>
      </dsp:nvSpPr>
      <dsp:spPr>
        <a:xfrm>
          <a:off x="3035264" y="764666"/>
          <a:ext cx="762190" cy="76219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CE247D-6115-48F6-AD30-7246ADEEBFBA}">
      <dsp:nvSpPr>
        <dsp:cNvPr id="0" name=""/>
        <dsp:cNvSpPr/>
      </dsp:nvSpPr>
      <dsp:spPr>
        <a:xfrm>
          <a:off x="3195324" y="924725"/>
          <a:ext cx="442070" cy="442070"/>
        </a:xfrm>
        <a:prstGeom prst="rect">
          <a:avLst/>
        </a:prstGeom>
        <a:blipFill>
          <a:blip xmlns:r="http://schemas.openxmlformats.org/officeDocument/2006/relationships"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9A2EC5-A4EF-451F-9D85-57B99FAF2F4F}">
      <dsp:nvSpPr>
        <dsp:cNvPr id="0" name=""/>
        <dsp:cNvSpPr/>
      </dsp:nvSpPr>
      <dsp:spPr>
        <a:xfrm>
          <a:off x="3960780" y="764666"/>
          <a:ext cx="1796590" cy="76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577850">
            <a:lnSpc>
              <a:spcPct val="100000"/>
            </a:lnSpc>
            <a:spcBef>
              <a:spcPct val="0"/>
            </a:spcBef>
            <a:spcAft>
              <a:spcPct val="35000"/>
            </a:spcAft>
          </a:pPr>
          <a:r>
            <a:rPr kumimoji="0" lang="en-US" sz="1300" b="0" i="0" u="none" strike="noStrike" kern="1200"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12"/>
            </a:rPr>
            <a:t>Marketing Insider Group – Content Distribution Blog</a:t>
          </a:r>
          <a:endParaRPr lang="en-US" sz="1300" kern="1200" dirty="0"/>
        </a:p>
      </dsp:txBody>
      <dsp:txXfrm>
        <a:off x="3960780" y="764666"/>
        <a:ext cx="1796590" cy="762190"/>
      </dsp:txXfrm>
    </dsp:sp>
    <dsp:sp modelId="{6FF96CDE-5C3A-402C-98CC-0C37B3A8F6BE}">
      <dsp:nvSpPr>
        <dsp:cNvPr id="0" name=""/>
        <dsp:cNvSpPr/>
      </dsp:nvSpPr>
      <dsp:spPr>
        <a:xfrm>
          <a:off x="114" y="2509739"/>
          <a:ext cx="762190" cy="76219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8FE4D3-5D3C-49A4-8A4E-9C9FE5FECA8B}">
      <dsp:nvSpPr>
        <dsp:cNvPr id="0" name=""/>
        <dsp:cNvSpPr/>
      </dsp:nvSpPr>
      <dsp:spPr>
        <a:xfrm>
          <a:off x="160174" y="2669799"/>
          <a:ext cx="442070" cy="442070"/>
        </a:xfrm>
        <a:prstGeom prst="rect">
          <a:avLst/>
        </a:prstGeom>
        <a:blipFill>
          <a:blip xmlns:r="http://schemas.openxmlformats.org/officeDocument/2006/relationships" r:embed="rId13">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BBB8DE-2560-4B7A-BFE6-DA6C9D3673ED}">
      <dsp:nvSpPr>
        <dsp:cNvPr id="0" name=""/>
        <dsp:cNvSpPr/>
      </dsp:nvSpPr>
      <dsp:spPr>
        <a:xfrm>
          <a:off x="925631" y="2509739"/>
          <a:ext cx="1796590" cy="76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577850">
            <a:lnSpc>
              <a:spcPct val="100000"/>
            </a:lnSpc>
            <a:spcBef>
              <a:spcPct val="0"/>
            </a:spcBef>
            <a:spcAft>
              <a:spcPct val="35000"/>
            </a:spcAft>
          </a:pPr>
          <a:r>
            <a:rPr lang="en-US" sz="1300" b="0" i="0" kern="1200" dirty="0" err="1" smtClean="0">
              <a:hlinkClick xmlns:r="http://schemas.openxmlformats.org/officeDocument/2006/relationships" r:id="rId14"/>
            </a:rPr>
            <a:t>Brafton</a:t>
          </a:r>
          <a:r>
            <a:rPr lang="en-US" sz="1300" b="0" i="0" kern="1200" dirty="0" smtClean="0">
              <a:hlinkClick xmlns:r="http://schemas.openxmlformats.org/officeDocument/2006/relationships" r:id="rId14"/>
            </a:rPr>
            <a:t> Blog - Comprehensive Marketing Audit in 10 Steps</a:t>
          </a:r>
          <a:endParaRPr lang="en-US" sz="1300" kern="1200" dirty="0"/>
        </a:p>
      </dsp:txBody>
      <dsp:txXfrm>
        <a:off x="925631" y="2509739"/>
        <a:ext cx="1796590" cy="762190"/>
      </dsp:txXfrm>
    </dsp:sp>
    <dsp:sp modelId="{140B7D0D-8D73-4A93-B9CE-6BF8CC3638EA}">
      <dsp:nvSpPr>
        <dsp:cNvPr id="0" name=""/>
        <dsp:cNvSpPr/>
      </dsp:nvSpPr>
      <dsp:spPr>
        <a:xfrm>
          <a:off x="3035264" y="2509739"/>
          <a:ext cx="762190" cy="76219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CBE226-21BE-441F-8507-E2CDEB8B7BD6}">
      <dsp:nvSpPr>
        <dsp:cNvPr id="0" name=""/>
        <dsp:cNvSpPr/>
      </dsp:nvSpPr>
      <dsp:spPr>
        <a:xfrm>
          <a:off x="3195324" y="2669799"/>
          <a:ext cx="442070" cy="442070"/>
        </a:xfrm>
        <a:prstGeom prst="rect">
          <a:avLst/>
        </a:prstGeom>
        <a:blipFill>
          <a:blip xmlns:r="http://schemas.openxmlformats.org/officeDocument/2006/relationships"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702F9F-D7A5-471A-9E42-99D829048F9E}">
      <dsp:nvSpPr>
        <dsp:cNvPr id="0" name=""/>
        <dsp:cNvSpPr/>
      </dsp:nvSpPr>
      <dsp:spPr>
        <a:xfrm>
          <a:off x="3960780" y="2509739"/>
          <a:ext cx="1796590" cy="76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577850">
            <a:lnSpc>
              <a:spcPct val="100000"/>
            </a:lnSpc>
            <a:spcBef>
              <a:spcPct val="0"/>
            </a:spcBef>
            <a:spcAft>
              <a:spcPct val="35000"/>
            </a:spcAft>
          </a:pPr>
          <a:r>
            <a:rPr kumimoji="0" lang="en-US" sz="1300" b="0" i="0" u="none" strike="noStrike" kern="1200" cap="none" spc="0" normalizeH="0" baseline="0" noProof="0" dirty="0" err="1" smtClean="0">
              <a:ln>
                <a:noFill/>
              </a:ln>
              <a:solidFill>
                <a:prstClr val="black"/>
              </a:solidFill>
              <a:effectLst/>
              <a:uLnTx/>
              <a:uFillTx/>
              <a:latin typeface="Calibri" panose="020F0502020204030204"/>
              <a:ea typeface="+mn-ea"/>
              <a:cs typeface="+mn-cs"/>
              <a:hlinkClick xmlns:r="http://schemas.openxmlformats.org/officeDocument/2006/relationships" r:id="rId17"/>
            </a:rPr>
            <a:t>TalkWalker</a:t>
          </a:r>
          <a:r>
            <a:rPr kumimoji="0" lang="en-US" sz="1300" b="0" i="0" u="none" strike="noStrike" kern="1200"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17"/>
            </a:rPr>
            <a:t> Influencer Marketing Guide</a:t>
          </a:r>
          <a:endParaRPr lang="en-US" sz="1300" kern="1200" dirty="0"/>
        </a:p>
      </dsp:txBody>
      <dsp:txXfrm>
        <a:off x="3960780" y="2509739"/>
        <a:ext cx="1796590" cy="762190"/>
      </dsp:txXfrm>
    </dsp:sp>
    <dsp:sp modelId="{F6EB4EB3-2895-46E2-B52F-1235D4A17508}">
      <dsp:nvSpPr>
        <dsp:cNvPr id="0" name=""/>
        <dsp:cNvSpPr/>
      </dsp:nvSpPr>
      <dsp:spPr>
        <a:xfrm>
          <a:off x="114" y="4254813"/>
          <a:ext cx="762190" cy="76219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6E2620-6B2F-489C-BBFF-7D7A64F2FA3D}">
      <dsp:nvSpPr>
        <dsp:cNvPr id="0" name=""/>
        <dsp:cNvSpPr/>
      </dsp:nvSpPr>
      <dsp:spPr>
        <a:xfrm>
          <a:off x="160174" y="4414873"/>
          <a:ext cx="442070" cy="442070"/>
        </a:xfrm>
        <a:prstGeom prst="rect">
          <a:avLst/>
        </a:prstGeom>
        <a:blipFill>
          <a:blip xmlns:r="http://schemas.openxmlformats.org/officeDocument/2006/relationships"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43A1B3-BFEE-4713-91B3-A18A85423075}">
      <dsp:nvSpPr>
        <dsp:cNvPr id="0" name=""/>
        <dsp:cNvSpPr/>
      </dsp:nvSpPr>
      <dsp:spPr>
        <a:xfrm>
          <a:off x="925631" y="4254813"/>
          <a:ext cx="1796590" cy="76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577850">
            <a:lnSpc>
              <a:spcPct val="100000"/>
            </a:lnSpc>
            <a:spcBef>
              <a:spcPct val="0"/>
            </a:spcBef>
            <a:spcAft>
              <a:spcPct val="35000"/>
            </a:spcAft>
          </a:pPr>
          <a:r>
            <a:rPr kumimoji="0" lang="en-US" sz="1300" b="0" i="0" u="none" strike="noStrike" kern="1200" cap="none" spc="0" normalizeH="0" baseline="0" noProof="0" dirty="0" err="1" smtClean="0">
              <a:ln>
                <a:noFill/>
              </a:ln>
              <a:solidFill>
                <a:prstClr val="black"/>
              </a:solidFill>
              <a:effectLst/>
              <a:uLnTx/>
              <a:uFillTx/>
              <a:latin typeface="Calibri" panose="020F0502020204030204"/>
              <a:ea typeface="+mn-ea"/>
              <a:cs typeface="+mn-cs"/>
              <a:hlinkClick xmlns:r="http://schemas.openxmlformats.org/officeDocument/2006/relationships" r:id="rId20"/>
            </a:rPr>
            <a:t>ColumnFive</a:t>
          </a:r>
          <a:r>
            <a:rPr kumimoji="0" lang="en-US" sz="1300" b="0" i="0" u="none" strike="noStrike" kern="1200" cap="none" spc="0" normalizeH="0" baseline="0" noProof="0" dirty="0" smtClean="0">
              <a:ln>
                <a:noFill/>
              </a:ln>
              <a:solidFill>
                <a:prstClr val="black"/>
              </a:solidFill>
              <a:effectLst/>
              <a:uLnTx/>
              <a:uFillTx/>
              <a:latin typeface="Calibri" panose="020F0502020204030204"/>
              <a:ea typeface="+mn-ea"/>
              <a:cs typeface="+mn-cs"/>
              <a:hlinkClick xmlns:r="http://schemas.openxmlformats.org/officeDocument/2006/relationships" r:id="rId20"/>
            </a:rPr>
            <a:t> Media – Content Distribution Metrics Blog</a:t>
          </a:r>
          <a:endParaRPr lang="en-US" sz="1300" kern="1200" dirty="0"/>
        </a:p>
      </dsp:txBody>
      <dsp:txXfrm>
        <a:off x="925631" y="4254813"/>
        <a:ext cx="1796590" cy="762190"/>
      </dsp:txXfrm>
    </dsp:sp>
    <dsp:sp modelId="{3A4EF9FF-8E7F-4EC8-852A-2EC970C82AED}">
      <dsp:nvSpPr>
        <dsp:cNvPr id="0" name=""/>
        <dsp:cNvSpPr/>
      </dsp:nvSpPr>
      <dsp:spPr>
        <a:xfrm>
          <a:off x="3035264" y="4254813"/>
          <a:ext cx="762190" cy="76219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1A542A-4F62-486D-B5E6-DF4ECE781FED}">
      <dsp:nvSpPr>
        <dsp:cNvPr id="0" name=""/>
        <dsp:cNvSpPr/>
      </dsp:nvSpPr>
      <dsp:spPr>
        <a:xfrm>
          <a:off x="3195324" y="4414873"/>
          <a:ext cx="442070" cy="442070"/>
        </a:xfrm>
        <a:prstGeom prst="rect">
          <a:avLst/>
        </a:prstGeom>
        <a:blipFill>
          <a:blip xmlns:r="http://schemas.openxmlformats.org/officeDocument/2006/relationships" r:embed="rId21" cstate="print">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64A98F-AC64-453F-9586-98C0DE7A71E5}">
      <dsp:nvSpPr>
        <dsp:cNvPr id="0" name=""/>
        <dsp:cNvSpPr/>
      </dsp:nvSpPr>
      <dsp:spPr>
        <a:xfrm>
          <a:off x="3960780" y="4254813"/>
          <a:ext cx="1796590" cy="76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577850">
            <a:lnSpc>
              <a:spcPct val="100000"/>
            </a:lnSpc>
            <a:spcBef>
              <a:spcPct val="0"/>
            </a:spcBef>
            <a:spcAft>
              <a:spcPct val="35000"/>
            </a:spcAft>
          </a:pPr>
          <a:r>
            <a:rPr kumimoji="0" lang="en-US" sz="1300" b="0" i="0" u="none" strike="noStrike" kern="1200" cap="none" spc="0" normalizeH="0" baseline="0" noProof="0" dirty="0" smtClean="0">
              <a:ln>
                <a:noFill/>
              </a:ln>
              <a:solidFill>
                <a:prstClr val="black"/>
              </a:solidFill>
              <a:effectLst/>
              <a:uLnTx/>
              <a:uFillTx/>
              <a:latin typeface="Calibri" panose="020F0502020204030204"/>
              <a:ea typeface="+mn-lt"/>
              <a:cs typeface="Calibri" panose="020F0502020204030204"/>
              <a:hlinkClick xmlns:r="http://schemas.openxmlformats.org/officeDocument/2006/relationships" r:id="rId22"/>
            </a:rPr>
            <a:t>Ross Simmonds – Content Distribution Checklist</a:t>
          </a:r>
          <a:endParaRPr lang="en-US" sz="1300" b="0" kern="1200" dirty="0">
            <a:latin typeface="Calibri Light" panose="020F0302020204030204"/>
          </a:endParaRPr>
        </a:p>
      </dsp:txBody>
      <dsp:txXfrm>
        <a:off x="3960780" y="4254813"/>
        <a:ext cx="1796590" cy="76219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440974-B1D9-4C28-8EB9-C65D9104C08C}" type="datetimeFigureOut">
              <a:rPr lang="en-US" smtClean="0"/>
              <a:t>5/30/2020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3845422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440974-B1D9-4C28-8EB9-C65D9104C08C}" type="datetimeFigureOut">
              <a:rPr lang="en-US" smtClean="0"/>
              <a:t>5/30/2020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384013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440974-B1D9-4C28-8EB9-C65D9104C08C}" type="datetimeFigureOut">
              <a:rPr lang="en-US" smtClean="0"/>
              <a:t>5/30/2020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752796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440974-B1D9-4C28-8EB9-C65D9104C08C}" type="datetimeFigureOut">
              <a:rPr lang="en-US" smtClean="0"/>
              <a:t>5/30/2020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1598084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440974-B1D9-4C28-8EB9-C65D9104C08C}" type="datetimeFigureOut">
              <a:rPr lang="en-US" smtClean="0"/>
              <a:t>5/30/2020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631496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440974-B1D9-4C28-8EB9-C65D9104C08C}" type="datetimeFigureOut">
              <a:rPr lang="en-US" smtClean="0"/>
              <a:t>5/30/2020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1767191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440974-B1D9-4C28-8EB9-C65D9104C08C}" type="datetimeFigureOut">
              <a:rPr lang="en-US" smtClean="0"/>
              <a:t>5/30/2020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3624972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440974-B1D9-4C28-8EB9-C65D9104C08C}" type="datetimeFigureOut">
              <a:rPr lang="en-US" smtClean="0"/>
              <a:t>5/30/2020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52420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40974-B1D9-4C28-8EB9-C65D9104C08C}" type="datetimeFigureOut">
              <a:rPr lang="en-US" smtClean="0"/>
              <a:t>5/30/2020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4196768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440974-B1D9-4C28-8EB9-C65D9104C08C}" type="datetimeFigureOut">
              <a:rPr lang="en-US" smtClean="0"/>
              <a:t>5/30/2020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1506509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440974-B1D9-4C28-8EB9-C65D9104C08C}" type="datetimeFigureOut">
              <a:rPr lang="en-US" smtClean="0"/>
              <a:t>5/30/2020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AC761-0FB2-4CC0-93A4-8D0627283EBE}" type="slidenum">
              <a:rPr lang="en-US" smtClean="0"/>
              <a:t>‹#›</a:t>
            </a:fld>
            <a:endParaRPr lang="en-US"/>
          </a:p>
        </p:txBody>
      </p:sp>
    </p:spTree>
    <p:extLst>
      <p:ext uri="{BB962C8B-B14F-4D97-AF65-F5344CB8AC3E}">
        <p14:creationId xmlns:p14="http://schemas.microsoft.com/office/powerpoint/2010/main" val="4241104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440974-B1D9-4C28-8EB9-C65D9104C08C}" type="datetimeFigureOut">
              <a:rPr lang="en-US" smtClean="0"/>
              <a:t>5/30/2020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AC761-0FB2-4CC0-93A4-8D0627283EBE}" type="slidenum">
              <a:rPr lang="en-US" smtClean="0"/>
              <a:t>‹#›</a:t>
            </a:fld>
            <a:endParaRPr lang="en-US"/>
          </a:p>
        </p:txBody>
      </p:sp>
    </p:spTree>
    <p:extLst>
      <p:ext uri="{BB962C8B-B14F-4D97-AF65-F5344CB8AC3E}">
        <p14:creationId xmlns:p14="http://schemas.microsoft.com/office/powerpoint/2010/main" val="2535493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talkwalker.com/resource/630-marketing-strategy-v03.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contentmarketinginstitute.com/wp-content/uploads/2014/06/Influencer_Marketing_eBook.pdf" TargetMode="External"/><Relationship Id="rId2" Type="http://schemas.openxmlformats.org/officeDocument/2006/relationships/hyperlink" Target="https://www.columnfivemedia.com/metrics-content-distribution-strategy"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milestoneinternet-my.sharepoint.com/:x:/p/saurav_b/EbYfTJyA0ItPoDxZYKiXEFwBRNR-otktzXrzSzniGCILNA?e=6e1Zx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x7l6ytpC54c" TargetMode="External"/><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docs.google.com/spreadsheets/d/1I2ozs4oKsAhmSO16CAvq8XF1ypBJ7741l1E0lFbyfMo/edit#gid=210200339"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sparktoro.com/" TargetMode="External"/><Relationship Id="rId3" Type="http://schemas.openxmlformats.org/officeDocument/2006/relationships/image" Target="../media/image8.png"/><Relationship Id="rId7" Type="http://schemas.openxmlformats.org/officeDocument/2006/relationships/hyperlink" Target="https://contentmarketinginstitute.com/wp-content/uploads/2014/06/Influencer_Marketing_eBook.pdf" TargetMode="Externa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hyperlink" Target="https://www.facebook.com/business/insights/tools/audience-insights" TargetMode="External"/><Relationship Id="rId5" Type="http://schemas.openxmlformats.org/officeDocument/2006/relationships/image" Target="../media/image24.png"/><Relationship Id="rId10" Type="http://schemas.openxmlformats.org/officeDocument/2006/relationships/image" Target="../media/image4.png"/><Relationship Id="rId4" Type="http://schemas.openxmlformats.org/officeDocument/2006/relationships/image" Target="../media/image38.pn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hdphoto" Target="../media/hdphoto4.wdp"/><Relationship Id="rId7" Type="http://schemas.openxmlformats.org/officeDocument/2006/relationships/image" Target="../media/image47.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46.png"/><Relationship Id="rId5" Type="http://schemas.microsoft.com/office/2007/relationships/hdphoto" Target="../media/hdphoto5.wdp"/><Relationship Id="rId4" Type="http://schemas.openxmlformats.org/officeDocument/2006/relationships/image" Target="../media/image45.png"/><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sauravbanerjee.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rosssimmonds.com/content-distribution/"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3.png"/><Relationship Id="rId3" Type="http://schemas.openxmlformats.org/officeDocument/2006/relationships/image" Target="../media/image9.png"/><Relationship Id="rId21" Type="http://schemas.openxmlformats.org/officeDocument/2006/relationships/image" Target="../media/image25.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2.png"/><Relationship Id="rId2" Type="http://schemas.openxmlformats.org/officeDocument/2006/relationships/image" Target="../media/image8.png"/><Relationship Id="rId16" Type="http://schemas.openxmlformats.org/officeDocument/2006/relationships/image" Target="../media/image21.png"/><Relationship Id="rId20"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4.png"/><Relationship Id="rId5" Type="http://schemas.openxmlformats.org/officeDocument/2006/relationships/image" Target="../media/image11.png"/><Relationship Id="rId15" Type="http://schemas.microsoft.com/office/2007/relationships/hdphoto" Target="../media/hdphoto2.wdp"/><Relationship Id="rId23" Type="http://schemas.openxmlformats.org/officeDocument/2006/relationships/image" Target="../media/image26.png"/><Relationship Id="rId10" Type="http://schemas.openxmlformats.org/officeDocument/2006/relationships/image" Target="../media/image16.png"/><Relationship Id="rId19" Type="http://schemas.openxmlformats.org/officeDocument/2006/relationships/image" Target="../media/image24.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hyperlink" Target="https://marketinginsidergroup.com/content-marketing/reach-audience-content-distribution/" TargetMode="External"/><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brafton.com/blog/strategy/how-to-conduct-a-comprehensive-marketing-audi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brafton.com/blog/strategy/how-to-conduct-a-comprehensive-marketing-audi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hyperlink" Target="https://rosssimmonds.com/content-distribution/"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contentmarketinginstitute.com/wp-content/uploads/2014/06/Influencer_Marketing_eBook.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84410"/>
            <a:ext cx="9144000" cy="2118548"/>
          </a:xfrm>
        </p:spPr>
        <p:txBody>
          <a:bodyPr>
            <a:normAutofit/>
          </a:bodyPr>
          <a:lstStyle/>
          <a:p>
            <a:r>
              <a:rPr lang="en-US" sz="4800" dirty="0" smtClean="0"/>
              <a:t>B2B Content Distribution Strategies</a:t>
            </a:r>
            <a:endParaRPr lang="en-US" sz="4800"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artisticFilmGrain/>
                    </a14:imgEffect>
                  </a14:imgLayer>
                </a14:imgProps>
              </a:ext>
            </a:extLst>
          </a:blip>
          <a:stretch>
            <a:fillRect/>
          </a:stretch>
        </p:blipFill>
        <p:spPr>
          <a:xfrm>
            <a:off x="2411410" y="4145045"/>
            <a:ext cx="7369179" cy="2712955"/>
          </a:xfrm>
          <a:prstGeom prst="rect">
            <a:avLst/>
          </a:prstGeom>
        </p:spPr>
      </p:pic>
      <p:pic>
        <p:nvPicPr>
          <p:cNvPr id="5" name="Picture 4"/>
          <p:cNvPicPr>
            <a:picLocks noChangeAspect="1"/>
          </p:cNvPicPr>
          <p:nvPr/>
        </p:nvPicPr>
        <p:blipFill rotWithShape="1">
          <a:blip r:embed="rId4"/>
          <a:srcRect r="93953"/>
          <a:stretch/>
        </p:blipFill>
        <p:spPr>
          <a:xfrm>
            <a:off x="-11575" y="4145045"/>
            <a:ext cx="2407535" cy="2712955"/>
          </a:xfrm>
          <a:prstGeom prst="rect">
            <a:avLst/>
          </a:prstGeom>
        </p:spPr>
      </p:pic>
      <p:pic>
        <p:nvPicPr>
          <p:cNvPr id="6" name="Picture 5"/>
          <p:cNvPicPr>
            <a:picLocks noChangeAspect="1"/>
          </p:cNvPicPr>
          <p:nvPr/>
        </p:nvPicPr>
        <p:blipFill rotWithShape="1">
          <a:blip r:embed="rId4"/>
          <a:srcRect r="93953"/>
          <a:stretch/>
        </p:blipFill>
        <p:spPr>
          <a:xfrm flipH="1">
            <a:off x="9796040" y="4145044"/>
            <a:ext cx="2407535" cy="2718743"/>
          </a:xfrm>
          <a:prstGeom prst="rect">
            <a:avLst/>
          </a:prstGeom>
        </p:spPr>
      </p:pic>
      <p:sp>
        <p:nvSpPr>
          <p:cNvPr id="3" name="Subtitle 2"/>
          <p:cNvSpPr>
            <a:spLocks noGrp="1"/>
          </p:cNvSpPr>
          <p:nvPr>
            <p:ph type="subTitle" idx="1"/>
          </p:nvPr>
        </p:nvSpPr>
        <p:spPr>
          <a:xfrm>
            <a:off x="1523999" y="3414532"/>
            <a:ext cx="9144000" cy="2479876"/>
          </a:xfrm>
        </p:spPr>
        <p:txBody>
          <a:bodyPr/>
          <a:lstStyle/>
          <a:p>
            <a:r>
              <a:rPr lang="en-US" sz="4800" dirty="0" smtClean="0"/>
              <a:t>&amp; </a:t>
            </a:r>
          </a:p>
          <a:p>
            <a:r>
              <a:rPr lang="en-US" b="1" dirty="0" smtClean="0">
                <a:solidFill>
                  <a:schemeClr val="bg1"/>
                </a:solidFill>
                <a:effectLst>
                  <a:outerShdw blurRad="38100" dist="38100" dir="2700000" algn="tl">
                    <a:srgbClr val="000000">
                      <a:alpha val="43137"/>
                    </a:srgbClr>
                  </a:outerShdw>
                </a:effectLst>
              </a:rPr>
              <a:t>Influencer Marketing’s Role in It</a:t>
            </a:r>
            <a:endParaRPr lang="en-US" b="1" dirty="0">
              <a:solidFill>
                <a:schemeClr val="bg1"/>
              </a:solidFill>
              <a:effectLst>
                <a:outerShdw blurRad="38100" dist="38100" dir="2700000" algn="tl">
                  <a:srgbClr val="000000">
                    <a:alpha val="43137"/>
                  </a:srgbClr>
                </a:outerShdw>
              </a:effectLst>
            </a:endParaRPr>
          </a:p>
        </p:txBody>
      </p:sp>
      <p:grpSp>
        <p:nvGrpSpPr>
          <p:cNvPr id="16" name="Group 15"/>
          <p:cNvGrpSpPr/>
          <p:nvPr/>
        </p:nvGrpSpPr>
        <p:grpSpPr>
          <a:xfrm>
            <a:off x="3033110" y="773497"/>
            <a:ext cx="5950568" cy="1317916"/>
            <a:chOff x="3033110" y="773497"/>
            <a:chExt cx="5950568" cy="1317916"/>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3110" y="773497"/>
              <a:ext cx="1282771" cy="1317916"/>
            </a:xfrm>
            <a:prstGeom prst="rect">
              <a:avLst/>
            </a:prstGeom>
            <a:effectLst>
              <a:outerShdw blurRad="50800" dist="38100" dir="2700000" algn="tl" rotWithShape="0">
                <a:prstClr val="black">
                  <a:alpha val="40000"/>
                </a:prstClr>
              </a:outerShdw>
            </a:effectLst>
          </p:spPr>
        </p:pic>
        <p:cxnSp>
          <p:nvCxnSpPr>
            <p:cNvPr id="12" name="Straight Connector 11"/>
            <p:cNvCxnSpPr/>
            <p:nvPr/>
          </p:nvCxnSpPr>
          <p:spPr>
            <a:xfrm>
              <a:off x="4498761" y="831563"/>
              <a:ext cx="0" cy="1201783"/>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4681642" y="829997"/>
              <a:ext cx="4302036" cy="1123874"/>
              <a:chOff x="4659947" y="770245"/>
              <a:chExt cx="4302036" cy="1123874"/>
            </a:xfrm>
          </p:grpSpPr>
          <p:sp>
            <p:nvSpPr>
              <p:cNvPr id="13" name="TextBox 12"/>
              <p:cNvSpPr txBox="1"/>
              <p:nvPr/>
            </p:nvSpPr>
            <p:spPr>
              <a:xfrm>
                <a:off x="4659947" y="770245"/>
                <a:ext cx="4302036" cy="830997"/>
              </a:xfrm>
              <a:prstGeom prst="rect">
                <a:avLst/>
              </a:prstGeom>
              <a:noFill/>
            </p:spPr>
            <p:txBody>
              <a:bodyPr wrap="square" rtlCol="0">
                <a:spAutoFit/>
              </a:bodyPr>
              <a:lstStyle/>
              <a:p>
                <a:r>
                  <a:rPr lang="en-US" sz="4800" dirty="0" smtClean="0">
                    <a:solidFill>
                      <a:srgbClr val="C00000"/>
                    </a:solidFill>
                    <a:latin typeface="Century Gothic" panose="020B0502020202020204" pitchFamily="34" charset="0"/>
                  </a:rPr>
                  <a:t>GAGGLEBOX</a:t>
                </a:r>
                <a:endParaRPr lang="en-US" sz="4800" dirty="0">
                  <a:solidFill>
                    <a:srgbClr val="C00000"/>
                  </a:solidFill>
                  <a:latin typeface="Century Gothic" panose="020B0502020202020204" pitchFamily="34" charset="0"/>
                </a:endParaRPr>
              </a:p>
            </p:txBody>
          </p:sp>
          <p:sp>
            <p:nvSpPr>
              <p:cNvPr id="14" name="TextBox 13"/>
              <p:cNvSpPr txBox="1"/>
              <p:nvPr/>
            </p:nvSpPr>
            <p:spPr>
              <a:xfrm>
                <a:off x="4763589" y="1432454"/>
                <a:ext cx="4005942" cy="461665"/>
              </a:xfrm>
              <a:prstGeom prst="rect">
                <a:avLst/>
              </a:prstGeom>
              <a:noFill/>
            </p:spPr>
            <p:txBody>
              <a:bodyPr wrap="square" rtlCol="0">
                <a:spAutoFit/>
              </a:bodyPr>
              <a:lstStyle/>
              <a:p>
                <a:r>
                  <a:rPr lang="en-US" sz="2400" b="1" kern="10000" spc="1110" dirty="0" smtClean="0">
                    <a:latin typeface="Century Gothic" panose="020B0502020202020204" pitchFamily="34" charset="0"/>
                  </a:rPr>
                  <a:t>MEDIA</a:t>
                </a:r>
                <a:endParaRPr lang="en-US" sz="2400" b="1" kern="10000" spc="1110" dirty="0">
                  <a:latin typeface="Century Gothic" panose="020B0502020202020204" pitchFamily="34" charset="0"/>
                </a:endParaRPr>
              </a:p>
            </p:txBody>
          </p:sp>
        </p:grpSp>
      </p:grpSp>
      <p:sp>
        <p:nvSpPr>
          <p:cNvPr id="17" name="TextBox 16"/>
          <p:cNvSpPr txBox="1"/>
          <p:nvPr/>
        </p:nvSpPr>
        <p:spPr>
          <a:xfrm>
            <a:off x="156754" y="6313714"/>
            <a:ext cx="1563954" cy="461665"/>
          </a:xfrm>
          <a:prstGeom prst="rect">
            <a:avLst/>
          </a:prstGeom>
          <a:noFill/>
        </p:spPr>
        <p:txBody>
          <a:bodyPr wrap="none" rtlCol="0">
            <a:spAutoFit/>
          </a:bodyPr>
          <a:lstStyle/>
          <a:p>
            <a:r>
              <a:rPr lang="en-US" sz="1200" dirty="0" smtClean="0">
                <a:solidFill>
                  <a:schemeClr val="bg1"/>
                </a:solidFill>
              </a:rPr>
              <a:t>Created &amp; Curated by:</a:t>
            </a:r>
          </a:p>
          <a:p>
            <a:r>
              <a:rPr lang="en-US" sz="1200" b="1" dirty="0" smtClean="0">
                <a:solidFill>
                  <a:schemeClr val="bg1"/>
                </a:solidFill>
              </a:rPr>
              <a:t>Saurav Banerjee</a:t>
            </a:r>
            <a:endParaRPr lang="en-US" sz="1200" b="1" dirty="0">
              <a:solidFill>
                <a:schemeClr val="bg1"/>
              </a:solidFill>
            </a:endParaRPr>
          </a:p>
        </p:txBody>
      </p:sp>
    </p:spTree>
    <p:extLst>
      <p:ext uri="{BB962C8B-B14F-4D97-AF65-F5344CB8AC3E}">
        <p14:creationId xmlns:p14="http://schemas.microsoft.com/office/powerpoint/2010/main" val="3077340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17560" cy="1325563"/>
          </a:xfrm>
        </p:spPr>
        <p:txBody>
          <a:bodyPr/>
          <a:lstStyle/>
          <a:p>
            <a:r>
              <a:rPr lang="en-US" dirty="0" smtClean="0"/>
              <a:t>Why Would Influencers Help You?</a:t>
            </a:r>
            <a:endParaRPr lang="en-US" dirty="0"/>
          </a:p>
        </p:txBody>
      </p:sp>
      <p:sp>
        <p:nvSpPr>
          <p:cNvPr id="4" name="TextBox 3"/>
          <p:cNvSpPr txBox="1"/>
          <p:nvPr/>
        </p:nvSpPr>
        <p:spPr>
          <a:xfrm>
            <a:off x="838200" y="1690688"/>
            <a:ext cx="4549066" cy="369332"/>
          </a:xfrm>
          <a:prstGeom prst="rect">
            <a:avLst/>
          </a:prstGeom>
          <a:noFill/>
        </p:spPr>
        <p:txBody>
          <a:bodyPr wrap="none" rtlCol="0">
            <a:spAutoFit/>
          </a:bodyPr>
          <a:lstStyle/>
          <a:p>
            <a:r>
              <a:rPr lang="en-US" u="sng" dirty="0" smtClean="0"/>
              <a:t>Things you need to discuss during the briefing:</a:t>
            </a:r>
            <a:endParaRPr lang="en-US" u="sng" dirty="0"/>
          </a:p>
        </p:txBody>
      </p:sp>
      <p:graphicFrame>
        <p:nvGraphicFramePr>
          <p:cNvPr id="6" name="Table 5"/>
          <p:cNvGraphicFramePr>
            <a:graphicFrameLocks noGrp="1"/>
          </p:cNvGraphicFramePr>
          <p:nvPr>
            <p:extLst>
              <p:ext uri="{D42A27DB-BD31-4B8C-83A1-F6EECF244321}">
                <p14:modId xmlns:p14="http://schemas.microsoft.com/office/powerpoint/2010/main" val="3665839255"/>
              </p:ext>
            </p:extLst>
          </p:nvPr>
        </p:nvGraphicFramePr>
        <p:xfrm>
          <a:off x="838200" y="2192866"/>
          <a:ext cx="10515600" cy="3862494"/>
        </p:xfrm>
        <a:graphic>
          <a:graphicData uri="http://schemas.openxmlformats.org/drawingml/2006/table">
            <a:tbl>
              <a:tblPr firstRow="1" bandRow="1">
                <a:tableStyleId>{BC89EF96-8CEA-46FF-86C4-4CE0E7609802}</a:tableStyleId>
              </a:tblPr>
              <a:tblGrid>
                <a:gridCol w="1356360">
                  <a:extLst>
                    <a:ext uri="{9D8B030D-6E8A-4147-A177-3AD203B41FA5}">
                      <a16:colId xmlns:a16="http://schemas.microsoft.com/office/drawing/2014/main" val="3044636022"/>
                    </a:ext>
                  </a:extLst>
                </a:gridCol>
                <a:gridCol w="2042160">
                  <a:extLst>
                    <a:ext uri="{9D8B030D-6E8A-4147-A177-3AD203B41FA5}">
                      <a16:colId xmlns:a16="http://schemas.microsoft.com/office/drawing/2014/main" val="3804377769"/>
                    </a:ext>
                  </a:extLst>
                </a:gridCol>
                <a:gridCol w="7117080">
                  <a:extLst>
                    <a:ext uri="{9D8B030D-6E8A-4147-A177-3AD203B41FA5}">
                      <a16:colId xmlns:a16="http://schemas.microsoft.com/office/drawing/2014/main" val="668058894"/>
                    </a:ext>
                  </a:extLst>
                </a:gridCol>
              </a:tblGrid>
              <a:tr h="530014">
                <a:tc>
                  <a:txBody>
                    <a:bodyPr/>
                    <a:lstStyle/>
                    <a:p>
                      <a:r>
                        <a:rPr lang="en-US" b="1" dirty="0" smtClean="0"/>
                        <a:t>Audience:</a:t>
                      </a:r>
                      <a:endParaRPr lang="en-US" b="1" dirty="0"/>
                    </a:p>
                  </a:txBody>
                  <a:tcPr/>
                </a:tc>
                <a:tc>
                  <a:txBody>
                    <a:bodyPr/>
                    <a:lstStyle/>
                    <a:p>
                      <a:r>
                        <a:rPr lang="en-US" sz="1400" b="0" i="1" dirty="0" smtClean="0"/>
                        <a:t>Whom</a:t>
                      </a:r>
                      <a:r>
                        <a:rPr lang="en-US" sz="1400" b="0" i="1" baseline="0" dirty="0" smtClean="0"/>
                        <a:t> do you want to influence?</a:t>
                      </a:r>
                      <a:endParaRPr lang="en-US" sz="1400" b="0" i="1" dirty="0"/>
                    </a:p>
                  </a:txBody>
                  <a:tcPr/>
                </a:tc>
                <a:tc>
                  <a:txBody>
                    <a:bodyPr/>
                    <a:lstStyle/>
                    <a:p>
                      <a:r>
                        <a:rPr lang="en-US" sz="1200" b="0" dirty="0" smtClean="0"/>
                        <a:t>Who do you want your influencer to engage? Give them as broad an understanding of the audience as you have or the ones you want</a:t>
                      </a:r>
                      <a:r>
                        <a:rPr lang="en-US" sz="1200" b="0" baseline="0" dirty="0" smtClean="0"/>
                        <a:t> to target</a:t>
                      </a:r>
                      <a:r>
                        <a:rPr lang="en-US" sz="1200" b="0" dirty="0" smtClean="0"/>
                        <a:t>.</a:t>
                      </a:r>
                      <a:endParaRPr lang="en-US" sz="1200" b="0" dirty="0"/>
                    </a:p>
                  </a:txBody>
                  <a:tcPr/>
                </a:tc>
                <a:extLst>
                  <a:ext uri="{0D108BD9-81ED-4DB2-BD59-A6C34878D82A}">
                    <a16:rowId xmlns:a16="http://schemas.microsoft.com/office/drawing/2014/main" val="1068216182"/>
                  </a:ext>
                </a:extLst>
              </a:tr>
              <a:tr h="792819">
                <a:tc>
                  <a:txBody>
                    <a:bodyPr/>
                    <a:lstStyle/>
                    <a:p>
                      <a:r>
                        <a:rPr lang="en-US" b="1" dirty="0" smtClean="0"/>
                        <a:t>Objectives:</a:t>
                      </a:r>
                      <a:endParaRPr lang="en-US" b="1" dirty="0"/>
                    </a:p>
                  </a:txBody>
                  <a:tcPr/>
                </a:tc>
                <a:tc>
                  <a:txBody>
                    <a:bodyPr/>
                    <a:lstStyle/>
                    <a:p>
                      <a:r>
                        <a:rPr lang="en-US" sz="1400" b="0" i="1" dirty="0" smtClean="0"/>
                        <a:t>What</a:t>
                      </a:r>
                      <a:r>
                        <a:rPr lang="en-US" sz="1400" b="0" i="1" baseline="0" dirty="0" smtClean="0"/>
                        <a:t> are the influencer’s objectives?</a:t>
                      </a:r>
                      <a:endParaRPr lang="en-US" sz="1400" b="0" i="1" dirty="0"/>
                    </a:p>
                  </a:txBody>
                  <a:tcPr/>
                </a:tc>
                <a:tc>
                  <a:txBody>
                    <a:bodyPr/>
                    <a:lstStyle/>
                    <a:p>
                      <a:r>
                        <a:rPr lang="en-US" sz="1200" b="0" dirty="0" smtClean="0"/>
                        <a:t>What do you want the influencer to do? Tie this back to your own KPIs, so if you want shares, actions, likes, tell the influencer now. Clearly define your expectations now (number of posts, number of comments, click-through rate) and your time limits, or it will cause issues later</a:t>
                      </a:r>
                      <a:endParaRPr lang="en-US" sz="1200" b="0" dirty="0"/>
                    </a:p>
                  </a:txBody>
                  <a:tcPr/>
                </a:tc>
                <a:extLst>
                  <a:ext uri="{0D108BD9-81ED-4DB2-BD59-A6C34878D82A}">
                    <a16:rowId xmlns:a16="http://schemas.microsoft.com/office/drawing/2014/main" val="304318373"/>
                  </a:ext>
                </a:extLst>
              </a:tr>
              <a:tr h="792819">
                <a:tc>
                  <a:txBody>
                    <a:bodyPr/>
                    <a:lstStyle/>
                    <a:p>
                      <a:r>
                        <a:rPr lang="en-US" b="1" dirty="0" smtClean="0"/>
                        <a:t>End-user</a:t>
                      </a:r>
                      <a:r>
                        <a:rPr lang="en-US" b="1" baseline="0" dirty="0" smtClean="0"/>
                        <a:t> Gains:</a:t>
                      </a:r>
                      <a:endParaRPr lang="en-US" b="1" dirty="0"/>
                    </a:p>
                  </a:txBody>
                  <a:tcPr/>
                </a:tc>
                <a:tc>
                  <a:txBody>
                    <a:bodyPr/>
                    <a:lstStyle/>
                    <a:p>
                      <a:r>
                        <a:rPr lang="en-US" sz="1400" b="0" i="1" dirty="0" smtClean="0"/>
                        <a:t>Why would the</a:t>
                      </a:r>
                      <a:r>
                        <a:rPr lang="en-US" sz="1400" b="0" i="1" baseline="0" dirty="0" smtClean="0"/>
                        <a:t> influencer’s audience be interested?</a:t>
                      </a:r>
                      <a:endParaRPr lang="en-US" sz="1400" b="0" i="1" dirty="0"/>
                    </a:p>
                  </a:txBody>
                  <a:tcPr/>
                </a:tc>
                <a:tc>
                  <a:txBody>
                    <a:bodyPr/>
                    <a:lstStyle/>
                    <a:p>
                      <a:r>
                        <a:rPr lang="en-US" sz="1200" b="0" dirty="0" smtClean="0"/>
                        <a:t>Why should your influencer’s audience engage? For this, brief your influencer as you would an agency. You have defined them as an influencer that aligned with your brand philosophy, so you now need to introduce them to your brand. Highlight your USPs, brand purpose, campaign ideas, and anything else that would inspire. </a:t>
                      </a:r>
                    </a:p>
                    <a:p>
                      <a:endParaRPr lang="en-US" sz="1200" b="0" dirty="0" smtClean="0"/>
                    </a:p>
                    <a:p>
                      <a:r>
                        <a:rPr lang="en-US" sz="1200" b="0" dirty="0" smtClean="0"/>
                        <a:t>Don’t constrict your influencer. You are using them for their creativity, and by limiting their abilities, you will lose the authenticity (and impact) of your campaign. </a:t>
                      </a:r>
                      <a:endParaRPr lang="en-US" sz="1200" b="0" dirty="0"/>
                    </a:p>
                  </a:txBody>
                  <a:tcPr/>
                </a:tc>
                <a:extLst>
                  <a:ext uri="{0D108BD9-81ED-4DB2-BD59-A6C34878D82A}">
                    <a16:rowId xmlns:a16="http://schemas.microsoft.com/office/drawing/2014/main" val="1518391872"/>
                  </a:ext>
                </a:extLst>
              </a:tr>
              <a:tr h="649901">
                <a:tc>
                  <a:txBody>
                    <a:bodyPr/>
                    <a:lstStyle/>
                    <a:p>
                      <a:r>
                        <a:rPr lang="en-US" b="1" dirty="0" smtClean="0"/>
                        <a:t>Relevant</a:t>
                      </a:r>
                      <a:r>
                        <a:rPr lang="en-US" b="1" baseline="0" dirty="0" smtClean="0"/>
                        <a:t> Materials:</a:t>
                      </a:r>
                      <a:endParaRPr lang="en-US" b="1" dirty="0"/>
                    </a:p>
                  </a:txBody>
                  <a:tcPr/>
                </a:tc>
                <a:tc>
                  <a:txBody>
                    <a:bodyPr/>
                    <a:lstStyle/>
                    <a:p>
                      <a:r>
                        <a:rPr lang="en-US" sz="1400" b="0" i="1" dirty="0" smtClean="0"/>
                        <a:t>What can you share with them?</a:t>
                      </a:r>
                      <a:endParaRPr lang="en-US" sz="1400" b="0" i="1" dirty="0"/>
                    </a:p>
                  </a:txBody>
                  <a:tcPr/>
                </a:tc>
                <a:tc>
                  <a:txBody>
                    <a:bodyPr/>
                    <a:lstStyle/>
                    <a:p>
                      <a:r>
                        <a:rPr lang="en-US" sz="1200" b="0" dirty="0" smtClean="0"/>
                        <a:t>Provide any essential marketing materials the influencer may need. Images, logos, straplines, product samples, </a:t>
                      </a:r>
                      <a:r>
                        <a:rPr lang="en-US" sz="1200" b="0" dirty="0" err="1" smtClean="0"/>
                        <a:t>etc</a:t>
                      </a:r>
                      <a:r>
                        <a:rPr lang="en-US" sz="1200" b="0" dirty="0" smtClean="0"/>
                        <a:t>, etc.</a:t>
                      </a:r>
                      <a:endParaRPr lang="en-US" sz="1200" b="0" dirty="0"/>
                    </a:p>
                  </a:txBody>
                  <a:tcPr/>
                </a:tc>
                <a:extLst>
                  <a:ext uri="{0D108BD9-81ED-4DB2-BD59-A6C34878D82A}">
                    <a16:rowId xmlns:a16="http://schemas.microsoft.com/office/drawing/2014/main" val="201709035"/>
                  </a:ext>
                </a:extLst>
              </a:tr>
              <a:tr h="701040">
                <a:tc>
                  <a:txBody>
                    <a:bodyPr/>
                    <a:lstStyle/>
                    <a:p>
                      <a:r>
                        <a:rPr lang="en-US" b="1" dirty="0" smtClean="0"/>
                        <a:t>Incentive</a:t>
                      </a:r>
                      <a:r>
                        <a:rPr lang="en-US" b="1" baseline="0" dirty="0" smtClean="0"/>
                        <a:t> Package</a:t>
                      </a:r>
                      <a:r>
                        <a:rPr lang="en-US" b="1" dirty="0" smtClean="0"/>
                        <a:t>:</a:t>
                      </a:r>
                      <a:endParaRPr lang="en-US" b="1" dirty="0"/>
                    </a:p>
                  </a:txBody>
                  <a:tcPr/>
                </a:tc>
                <a:tc>
                  <a:txBody>
                    <a:bodyPr/>
                    <a:lstStyle/>
                    <a:p>
                      <a:r>
                        <a:rPr lang="en-US" sz="1400" b="0" i="1" dirty="0" smtClean="0"/>
                        <a:t>What</a:t>
                      </a:r>
                      <a:r>
                        <a:rPr lang="en-US" sz="1400" b="0" i="1" baseline="0" dirty="0" smtClean="0"/>
                        <a:t> would the influencers get out of it?</a:t>
                      </a:r>
                      <a:endParaRPr lang="en-US" sz="1400" b="0" i="1" dirty="0"/>
                    </a:p>
                  </a:txBody>
                  <a:tcPr/>
                </a:tc>
                <a:tc>
                  <a:txBody>
                    <a:bodyPr/>
                    <a:lstStyle/>
                    <a:p>
                      <a:r>
                        <a:rPr lang="en-US" sz="1200" b="0" dirty="0" smtClean="0"/>
                        <a:t>How much are you willing to offer your influencer for their work on this campaign? It’s best to cross this hurdle now, rather than wait until further down the line and risk complications. But don’t automatically assume payment is needed. Some micro-influencers would be happy to accept goods for payment.</a:t>
                      </a:r>
                      <a:endParaRPr lang="en-US" sz="1200" b="0" dirty="0"/>
                    </a:p>
                  </a:txBody>
                  <a:tcPr/>
                </a:tc>
                <a:extLst>
                  <a:ext uri="{0D108BD9-81ED-4DB2-BD59-A6C34878D82A}">
                    <a16:rowId xmlns:a16="http://schemas.microsoft.com/office/drawing/2014/main" val="1772179923"/>
                  </a:ext>
                </a:extLst>
              </a:tr>
            </a:tbl>
          </a:graphicData>
        </a:graphic>
      </p:graphicFrame>
      <p:sp>
        <p:nvSpPr>
          <p:cNvPr id="7" name="TextBox 6"/>
          <p:cNvSpPr txBox="1"/>
          <p:nvPr/>
        </p:nvSpPr>
        <p:spPr>
          <a:xfrm>
            <a:off x="838200" y="6289806"/>
            <a:ext cx="3116500" cy="276999"/>
          </a:xfrm>
          <a:prstGeom prst="rect">
            <a:avLst/>
          </a:prstGeom>
          <a:noFill/>
        </p:spPr>
        <p:txBody>
          <a:bodyPr wrap="square" rtlCol="0">
            <a:spAutoFit/>
          </a:bodyPr>
          <a:lstStyle/>
          <a:p>
            <a:r>
              <a:rPr lang="en-US" sz="1200" dirty="0" smtClean="0"/>
              <a:t>Source: </a:t>
            </a:r>
            <a:r>
              <a:rPr lang="en-US" sz="1200" dirty="0" err="1" smtClean="0">
                <a:hlinkClick r:id="rId2"/>
              </a:rPr>
              <a:t>TalkWalker</a:t>
            </a:r>
            <a:r>
              <a:rPr lang="en-US" sz="1200" dirty="0" smtClean="0">
                <a:hlinkClick r:id="rId2"/>
              </a:rPr>
              <a:t> Influencer Marketing Guide</a:t>
            </a:r>
            <a:endParaRPr lang="en-US" sz="1200" dirty="0"/>
          </a:p>
        </p:txBody>
      </p:sp>
      <p:pic>
        <p:nvPicPr>
          <p:cNvPr id="9" name="Picture 8"/>
          <p:cNvPicPr>
            <a:picLocks noChangeAspect="1"/>
          </p:cNvPicPr>
          <p:nvPr/>
        </p:nvPicPr>
        <p:blipFill>
          <a:blip r:embed="rId3"/>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75218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p:nvPr/>
        </p:nvGrpSpPr>
        <p:grpSpPr>
          <a:xfrm>
            <a:off x="838200" y="1335694"/>
            <a:ext cx="8845582" cy="3083157"/>
            <a:chOff x="155575" y="2053372"/>
            <a:chExt cx="8845582" cy="3083157"/>
          </a:xfrm>
        </p:grpSpPr>
        <p:sp>
          <p:nvSpPr>
            <p:cNvPr id="63" name="Freeform 62"/>
            <p:cNvSpPr/>
            <p:nvPr/>
          </p:nvSpPr>
          <p:spPr>
            <a:xfrm>
              <a:off x="260198" y="2147923"/>
              <a:ext cx="8740959" cy="2975807"/>
            </a:xfrm>
            <a:custGeom>
              <a:avLst/>
              <a:gdLst>
                <a:gd name="connsiteX0" fmla="*/ 0 w 8109020"/>
                <a:gd name="connsiteY0" fmla="*/ 2271041 h 3161451"/>
                <a:gd name="connsiteX1" fmla="*/ 1557495 w 8109020"/>
                <a:gd name="connsiteY1" fmla="*/ 50355 h 3161451"/>
                <a:gd name="connsiteX2" fmla="*/ 3687745 w 8109020"/>
                <a:gd name="connsiteY2" fmla="*/ 2642830 h 3161451"/>
                <a:gd name="connsiteX3" fmla="*/ 5958673 w 8109020"/>
                <a:gd name="connsiteY3" fmla="*/ 113 h 3161451"/>
                <a:gd name="connsiteX4" fmla="*/ 7395587 w 8109020"/>
                <a:gd name="connsiteY4" fmla="*/ 2763410 h 3161451"/>
                <a:gd name="connsiteX5" fmla="*/ 8109020 w 8109020"/>
                <a:gd name="connsiteY5" fmla="*/ 3084957 h 3161451"/>
                <a:gd name="connsiteX0" fmla="*/ 0 w 8109020"/>
                <a:gd name="connsiteY0" fmla="*/ 2270929 h 3127975"/>
                <a:gd name="connsiteX1" fmla="*/ 1557495 w 8109020"/>
                <a:gd name="connsiteY1" fmla="*/ 50243 h 3127975"/>
                <a:gd name="connsiteX2" fmla="*/ 3687745 w 8109020"/>
                <a:gd name="connsiteY2" fmla="*/ 2642718 h 3127975"/>
                <a:gd name="connsiteX3" fmla="*/ 5958673 w 8109020"/>
                <a:gd name="connsiteY3" fmla="*/ 1 h 3127975"/>
                <a:gd name="connsiteX4" fmla="*/ 7659316 w 8109020"/>
                <a:gd name="connsiteY4" fmla="*/ 2635813 h 3127975"/>
                <a:gd name="connsiteX5" fmla="*/ 8109020 w 8109020"/>
                <a:gd name="connsiteY5" fmla="*/ 3084845 h 3127975"/>
                <a:gd name="connsiteX0" fmla="*/ 0 w 8109020"/>
                <a:gd name="connsiteY0" fmla="*/ 2270929 h 3084845"/>
                <a:gd name="connsiteX1" fmla="*/ 1557495 w 8109020"/>
                <a:gd name="connsiteY1" fmla="*/ 50243 h 3084845"/>
                <a:gd name="connsiteX2" fmla="*/ 3687745 w 8109020"/>
                <a:gd name="connsiteY2" fmla="*/ 2642718 h 3084845"/>
                <a:gd name="connsiteX3" fmla="*/ 5958673 w 8109020"/>
                <a:gd name="connsiteY3" fmla="*/ 1 h 3084845"/>
                <a:gd name="connsiteX4" fmla="*/ 7659316 w 8109020"/>
                <a:gd name="connsiteY4" fmla="*/ 2635813 h 3084845"/>
                <a:gd name="connsiteX5" fmla="*/ 8109020 w 8109020"/>
                <a:gd name="connsiteY5" fmla="*/ 3084845 h 3084845"/>
                <a:gd name="connsiteX0" fmla="*/ 0 w 7659316"/>
                <a:gd name="connsiteY0" fmla="*/ 2270929 h 2642738"/>
                <a:gd name="connsiteX1" fmla="*/ 1557495 w 7659316"/>
                <a:gd name="connsiteY1" fmla="*/ 50243 h 2642738"/>
                <a:gd name="connsiteX2" fmla="*/ 3687745 w 7659316"/>
                <a:gd name="connsiteY2" fmla="*/ 2642718 h 2642738"/>
                <a:gd name="connsiteX3" fmla="*/ 5958673 w 7659316"/>
                <a:gd name="connsiteY3" fmla="*/ 1 h 2642738"/>
                <a:gd name="connsiteX4" fmla="*/ 7659316 w 7659316"/>
                <a:gd name="connsiteY4" fmla="*/ 2635813 h 2642738"/>
                <a:gd name="connsiteX0" fmla="*/ 0 w 7835136"/>
                <a:gd name="connsiteY0" fmla="*/ 2270929 h 2644919"/>
                <a:gd name="connsiteX1" fmla="*/ 1557495 w 7835136"/>
                <a:gd name="connsiteY1" fmla="*/ 50243 h 2644919"/>
                <a:gd name="connsiteX2" fmla="*/ 3687745 w 7835136"/>
                <a:gd name="connsiteY2" fmla="*/ 2642718 h 2644919"/>
                <a:gd name="connsiteX3" fmla="*/ 5958673 w 7835136"/>
                <a:gd name="connsiteY3" fmla="*/ 1 h 2644919"/>
                <a:gd name="connsiteX4" fmla="*/ 7835136 w 7835136"/>
                <a:gd name="connsiteY4" fmla="*/ 2644919 h 2644919"/>
                <a:gd name="connsiteX0" fmla="*/ 0 w 7971469"/>
                <a:gd name="connsiteY0" fmla="*/ 2270929 h 2834538"/>
                <a:gd name="connsiteX1" fmla="*/ 1557495 w 7971469"/>
                <a:gd name="connsiteY1" fmla="*/ 50243 h 2834538"/>
                <a:gd name="connsiteX2" fmla="*/ 3687745 w 7971469"/>
                <a:gd name="connsiteY2" fmla="*/ 2642718 h 2834538"/>
                <a:gd name="connsiteX3" fmla="*/ 5958673 w 7971469"/>
                <a:gd name="connsiteY3" fmla="*/ 1 h 2834538"/>
                <a:gd name="connsiteX4" fmla="*/ 7835136 w 7971469"/>
                <a:gd name="connsiteY4" fmla="*/ 2644919 h 2834538"/>
                <a:gd name="connsiteX5" fmla="*/ 7825755 w 7971469"/>
                <a:gd name="connsiteY5" fmla="*/ 2622560 h 2834538"/>
                <a:gd name="connsiteX0" fmla="*/ 0 w 8470438"/>
                <a:gd name="connsiteY0" fmla="*/ 2270929 h 3053660"/>
                <a:gd name="connsiteX1" fmla="*/ 1557495 w 8470438"/>
                <a:gd name="connsiteY1" fmla="*/ 50243 h 3053660"/>
                <a:gd name="connsiteX2" fmla="*/ 3687745 w 8470438"/>
                <a:gd name="connsiteY2" fmla="*/ 2642718 h 3053660"/>
                <a:gd name="connsiteX3" fmla="*/ 5958673 w 8470438"/>
                <a:gd name="connsiteY3" fmla="*/ 1 h 3053660"/>
                <a:gd name="connsiteX4" fmla="*/ 7835136 w 8470438"/>
                <a:gd name="connsiteY4" fmla="*/ 2644919 h 3053660"/>
                <a:gd name="connsiteX5" fmla="*/ 8470426 w 8470438"/>
                <a:gd name="connsiteY5" fmla="*/ 3041443 h 3053660"/>
                <a:gd name="connsiteX0" fmla="*/ 98985 w 8569423"/>
                <a:gd name="connsiteY0" fmla="*/ 2270929 h 3053660"/>
                <a:gd name="connsiteX1" fmla="*/ 120318 w 8569423"/>
                <a:gd name="connsiteY1" fmla="*/ 2294737 h 3053660"/>
                <a:gd name="connsiteX2" fmla="*/ 1656480 w 8569423"/>
                <a:gd name="connsiteY2" fmla="*/ 50243 h 3053660"/>
                <a:gd name="connsiteX3" fmla="*/ 3786730 w 8569423"/>
                <a:gd name="connsiteY3" fmla="*/ 2642718 h 3053660"/>
                <a:gd name="connsiteX4" fmla="*/ 6057658 w 8569423"/>
                <a:gd name="connsiteY4" fmla="*/ 1 h 3053660"/>
                <a:gd name="connsiteX5" fmla="*/ 7934121 w 8569423"/>
                <a:gd name="connsiteY5" fmla="*/ 2644919 h 3053660"/>
                <a:gd name="connsiteX6" fmla="*/ 8569411 w 8569423"/>
                <a:gd name="connsiteY6" fmla="*/ 3041443 h 3053660"/>
                <a:gd name="connsiteX0" fmla="*/ 0 w 8470438"/>
                <a:gd name="connsiteY0" fmla="*/ 2270929 h 3053660"/>
                <a:gd name="connsiteX1" fmla="*/ 21333 w 8470438"/>
                <a:gd name="connsiteY1" fmla="*/ 2294737 h 3053660"/>
                <a:gd name="connsiteX2" fmla="*/ 1557495 w 8470438"/>
                <a:gd name="connsiteY2" fmla="*/ 50243 h 3053660"/>
                <a:gd name="connsiteX3" fmla="*/ 3687745 w 8470438"/>
                <a:gd name="connsiteY3" fmla="*/ 2642718 h 3053660"/>
                <a:gd name="connsiteX4" fmla="*/ 5958673 w 8470438"/>
                <a:gd name="connsiteY4" fmla="*/ 1 h 3053660"/>
                <a:gd name="connsiteX5" fmla="*/ 7835136 w 8470438"/>
                <a:gd name="connsiteY5" fmla="*/ 2644919 h 3053660"/>
                <a:gd name="connsiteX6" fmla="*/ 8470426 w 8470438"/>
                <a:gd name="connsiteY6" fmla="*/ 3041443 h 3053660"/>
                <a:gd name="connsiteX0" fmla="*/ 263827 w 8734265"/>
                <a:gd name="connsiteY0" fmla="*/ 2270929 h 3053660"/>
                <a:gd name="connsiteX1" fmla="*/ 285160 w 8734265"/>
                <a:gd name="connsiteY1" fmla="*/ 2294737 h 3053660"/>
                <a:gd name="connsiteX2" fmla="*/ 1821322 w 8734265"/>
                <a:gd name="connsiteY2" fmla="*/ 50243 h 3053660"/>
                <a:gd name="connsiteX3" fmla="*/ 3951572 w 8734265"/>
                <a:gd name="connsiteY3" fmla="*/ 2642718 h 3053660"/>
                <a:gd name="connsiteX4" fmla="*/ 6222500 w 8734265"/>
                <a:gd name="connsiteY4" fmla="*/ 1 h 3053660"/>
                <a:gd name="connsiteX5" fmla="*/ 8098963 w 8734265"/>
                <a:gd name="connsiteY5" fmla="*/ 2644919 h 3053660"/>
                <a:gd name="connsiteX6" fmla="*/ 8734253 w 8734265"/>
                <a:gd name="connsiteY6" fmla="*/ 3041443 h 3053660"/>
                <a:gd name="connsiteX0" fmla="*/ 263827 w 8734265"/>
                <a:gd name="connsiteY0" fmla="*/ 2270929 h 3053660"/>
                <a:gd name="connsiteX1" fmla="*/ 285160 w 8734265"/>
                <a:gd name="connsiteY1" fmla="*/ 2294737 h 3053660"/>
                <a:gd name="connsiteX2" fmla="*/ 1821322 w 8734265"/>
                <a:gd name="connsiteY2" fmla="*/ 50243 h 3053660"/>
                <a:gd name="connsiteX3" fmla="*/ 3951572 w 8734265"/>
                <a:gd name="connsiteY3" fmla="*/ 2642718 h 3053660"/>
                <a:gd name="connsiteX4" fmla="*/ 6222500 w 8734265"/>
                <a:gd name="connsiteY4" fmla="*/ 1 h 3053660"/>
                <a:gd name="connsiteX5" fmla="*/ 8098963 w 8734265"/>
                <a:gd name="connsiteY5" fmla="*/ 2644919 h 3053660"/>
                <a:gd name="connsiteX6" fmla="*/ 8734253 w 8734265"/>
                <a:gd name="connsiteY6" fmla="*/ 3041443 h 3053660"/>
                <a:gd name="connsiteX0" fmla="*/ 619632 w 9090070"/>
                <a:gd name="connsiteY0" fmla="*/ 2270929 h 3053660"/>
                <a:gd name="connsiteX1" fmla="*/ 201416 w 9090070"/>
                <a:gd name="connsiteY1" fmla="*/ 2495072 h 3053660"/>
                <a:gd name="connsiteX2" fmla="*/ 2177127 w 9090070"/>
                <a:gd name="connsiteY2" fmla="*/ 50243 h 3053660"/>
                <a:gd name="connsiteX3" fmla="*/ 4307377 w 9090070"/>
                <a:gd name="connsiteY3" fmla="*/ 2642718 h 3053660"/>
                <a:gd name="connsiteX4" fmla="*/ 6578305 w 9090070"/>
                <a:gd name="connsiteY4" fmla="*/ 1 h 3053660"/>
                <a:gd name="connsiteX5" fmla="*/ 8454768 w 9090070"/>
                <a:gd name="connsiteY5" fmla="*/ 2644919 h 3053660"/>
                <a:gd name="connsiteX6" fmla="*/ 9090058 w 9090070"/>
                <a:gd name="connsiteY6" fmla="*/ 3041443 h 3053660"/>
                <a:gd name="connsiteX0" fmla="*/ 0 w 9779315"/>
                <a:gd name="connsiteY0" fmla="*/ 2589644 h 3053660"/>
                <a:gd name="connsiteX1" fmla="*/ 890661 w 9779315"/>
                <a:gd name="connsiteY1" fmla="*/ 2495072 h 3053660"/>
                <a:gd name="connsiteX2" fmla="*/ 2866372 w 9779315"/>
                <a:gd name="connsiteY2" fmla="*/ 50243 h 3053660"/>
                <a:gd name="connsiteX3" fmla="*/ 4996622 w 9779315"/>
                <a:gd name="connsiteY3" fmla="*/ 2642718 h 3053660"/>
                <a:gd name="connsiteX4" fmla="*/ 7267550 w 9779315"/>
                <a:gd name="connsiteY4" fmla="*/ 1 h 3053660"/>
                <a:gd name="connsiteX5" fmla="*/ 9144013 w 9779315"/>
                <a:gd name="connsiteY5" fmla="*/ 2644919 h 3053660"/>
                <a:gd name="connsiteX6" fmla="*/ 9779303 w 9779315"/>
                <a:gd name="connsiteY6" fmla="*/ 3041443 h 3053660"/>
                <a:gd name="connsiteX0" fmla="*/ 0 w 9779315"/>
                <a:gd name="connsiteY0" fmla="*/ 2589644 h 3053660"/>
                <a:gd name="connsiteX1" fmla="*/ 1203229 w 9779315"/>
                <a:gd name="connsiteY1" fmla="*/ 2303843 h 3053660"/>
                <a:gd name="connsiteX2" fmla="*/ 2866372 w 9779315"/>
                <a:gd name="connsiteY2" fmla="*/ 50243 h 3053660"/>
                <a:gd name="connsiteX3" fmla="*/ 4996622 w 9779315"/>
                <a:gd name="connsiteY3" fmla="*/ 2642718 h 3053660"/>
                <a:gd name="connsiteX4" fmla="*/ 7267550 w 9779315"/>
                <a:gd name="connsiteY4" fmla="*/ 1 h 3053660"/>
                <a:gd name="connsiteX5" fmla="*/ 9144013 w 9779315"/>
                <a:gd name="connsiteY5" fmla="*/ 2644919 h 3053660"/>
                <a:gd name="connsiteX6" fmla="*/ 9779303 w 9779315"/>
                <a:gd name="connsiteY6" fmla="*/ 3041443 h 3053660"/>
                <a:gd name="connsiteX0" fmla="*/ 0 w 9238790"/>
                <a:gd name="connsiteY0" fmla="*/ 2220109 h 3053660"/>
                <a:gd name="connsiteX1" fmla="*/ 662704 w 9238790"/>
                <a:gd name="connsiteY1" fmla="*/ 2303843 h 3053660"/>
                <a:gd name="connsiteX2" fmla="*/ 2325847 w 9238790"/>
                <a:gd name="connsiteY2" fmla="*/ 50243 h 3053660"/>
                <a:gd name="connsiteX3" fmla="*/ 4456097 w 9238790"/>
                <a:gd name="connsiteY3" fmla="*/ 2642718 h 3053660"/>
                <a:gd name="connsiteX4" fmla="*/ 6727025 w 9238790"/>
                <a:gd name="connsiteY4" fmla="*/ 1 h 3053660"/>
                <a:gd name="connsiteX5" fmla="*/ 8603488 w 9238790"/>
                <a:gd name="connsiteY5" fmla="*/ 2644919 h 3053660"/>
                <a:gd name="connsiteX6" fmla="*/ 9238778 w 9238790"/>
                <a:gd name="connsiteY6" fmla="*/ 3041443 h 3053660"/>
                <a:gd name="connsiteX0" fmla="*/ 0 w 9238783"/>
                <a:gd name="connsiteY0" fmla="*/ 2222385 h 3043765"/>
                <a:gd name="connsiteX1" fmla="*/ 662704 w 9238783"/>
                <a:gd name="connsiteY1" fmla="*/ 2306119 h 3043765"/>
                <a:gd name="connsiteX2" fmla="*/ 2325847 w 9238783"/>
                <a:gd name="connsiteY2" fmla="*/ 52519 h 3043765"/>
                <a:gd name="connsiteX3" fmla="*/ 4456097 w 9238783"/>
                <a:gd name="connsiteY3" fmla="*/ 2644994 h 3043765"/>
                <a:gd name="connsiteX4" fmla="*/ 6727025 w 9238783"/>
                <a:gd name="connsiteY4" fmla="*/ 2277 h 3043765"/>
                <a:gd name="connsiteX5" fmla="*/ 8315207 w 9238783"/>
                <a:gd name="connsiteY5" fmla="*/ 2199272 h 3043765"/>
                <a:gd name="connsiteX6" fmla="*/ 9238778 w 9238783"/>
                <a:gd name="connsiteY6" fmla="*/ 3043719 h 3043765"/>
                <a:gd name="connsiteX0" fmla="*/ 0 w 9070621"/>
                <a:gd name="connsiteY0" fmla="*/ 2222316 h 2696772"/>
                <a:gd name="connsiteX1" fmla="*/ 662704 w 9070621"/>
                <a:gd name="connsiteY1" fmla="*/ 2306050 h 2696772"/>
                <a:gd name="connsiteX2" fmla="*/ 2325847 w 9070621"/>
                <a:gd name="connsiteY2" fmla="*/ 52450 h 2696772"/>
                <a:gd name="connsiteX3" fmla="*/ 4456097 w 9070621"/>
                <a:gd name="connsiteY3" fmla="*/ 2644925 h 2696772"/>
                <a:gd name="connsiteX4" fmla="*/ 6727025 w 9070621"/>
                <a:gd name="connsiteY4" fmla="*/ 2208 h 2696772"/>
                <a:gd name="connsiteX5" fmla="*/ 8315207 w 9070621"/>
                <a:gd name="connsiteY5" fmla="*/ 2199203 h 2696772"/>
                <a:gd name="connsiteX6" fmla="*/ 9070614 w 9070621"/>
                <a:gd name="connsiteY6" fmla="*/ 2696509 h 2696772"/>
                <a:gd name="connsiteX0" fmla="*/ 0 w 9070621"/>
                <a:gd name="connsiteY0" fmla="*/ 2222316 h 2696772"/>
                <a:gd name="connsiteX1" fmla="*/ 866903 w 9070621"/>
                <a:gd name="connsiteY1" fmla="*/ 2126881 h 2696772"/>
                <a:gd name="connsiteX2" fmla="*/ 2325847 w 9070621"/>
                <a:gd name="connsiteY2" fmla="*/ 52450 h 2696772"/>
                <a:gd name="connsiteX3" fmla="*/ 4456097 w 9070621"/>
                <a:gd name="connsiteY3" fmla="*/ 2644925 h 2696772"/>
                <a:gd name="connsiteX4" fmla="*/ 6727025 w 9070621"/>
                <a:gd name="connsiteY4" fmla="*/ 2208 h 2696772"/>
                <a:gd name="connsiteX5" fmla="*/ 8315207 w 9070621"/>
                <a:gd name="connsiteY5" fmla="*/ 2199203 h 2696772"/>
                <a:gd name="connsiteX6" fmla="*/ 9070614 w 9070621"/>
                <a:gd name="connsiteY6" fmla="*/ 2696509 h 2696772"/>
                <a:gd name="connsiteX0" fmla="*/ 0 w 9058609"/>
                <a:gd name="connsiteY0" fmla="*/ 2155127 h 2696772"/>
                <a:gd name="connsiteX1" fmla="*/ 854891 w 9058609"/>
                <a:gd name="connsiteY1" fmla="*/ 2126881 h 2696772"/>
                <a:gd name="connsiteX2" fmla="*/ 2313835 w 9058609"/>
                <a:gd name="connsiteY2" fmla="*/ 52450 h 2696772"/>
                <a:gd name="connsiteX3" fmla="*/ 4444085 w 9058609"/>
                <a:gd name="connsiteY3" fmla="*/ 2644925 h 2696772"/>
                <a:gd name="connsiteX4" fmla="*/ 6715013 w 9058609"/>
                <a:gd name="connsiteY4" fmla="*/ 2208 h 2696772"/>
                <a:gd name="connsiteX5" fmla="*/ 8303195 w 9058609"/>
                <a:gd name="connsiteY5" fmla="*/ 2199203 h 2696772"/>
                <a:gd name="connsiteX6" fmla="*/ 9058602 w 9058609"/>
                <a:gd name="connsiteY6" fmla="*/ 2696509 h 2696772"/>
                <a:gd name="connsiteX0" fmla="*/ 0 w 9058609"/>
                <a:gd name="connsiteY0" fmla="*/ 2155127 h 2696772"/>
                <a:gd name="connsiteX1" fmla="*/ 854891 w 9058609"/>
                <a:gd name="connsiteY1" fmla="*/ 2126881 h 2696772"/>
                <a:gd name="connsiteX2" fmla="*/ 2313835 w 9058609"/>
                <a:gd name="connsiteY2" fmla="*/ 52450 h 2696772"/>
                <a:gd name="connsiteX3" fmla="*/ 4444085 w 9058609"/>
                <a:gd name="connsiteY3" fmla="*/ 2644925 h 2696772"/>
                <a:gd name="connsiteX4" fmla="*/ 6715013 w 9058609"/>
                <a:gd name="connsiteY4" fmla="*/ 2208 h 2696772"/>
                <a:gd name="connsiteX5" fmla="*/ 8303195 w 9058609"/>
                <a:gd name="connsiteY5" fmla="*/ 2199203 h 2696772"/>
                <a:gd name="connsiteX6" fmla="*/ 9058602 w 9058609"/>
                <a:gd name="connsiteY6" fmla="*/ 2696509 h 2696772"/>
                <a:gd name="connsiteX0" fmla="*/ 0 w 9058609"/>
                <a:gd name="connsiteY0" fmla="*/ 2155127 h 2696772"/>
                <a:gd name="connsiteX1" fmla="*/ 854891 w 9058609"/>
                <a:gd name="connsiteY1" fmla="*/ 2126881 h 2696772"/>
                <a:gd name="connsiteX2" fmla="*/ 2313835 w 9058609"/>
                <a:gd name="connsiteY2" fmla="*/ 52450 h 2696772"/>
                <a:gd name="connsiteX3" fmla="*/ 4444085 w 9058609"/>
                <a:gd name="connsiteY3" fmla="*/ 2644925 h 2696772"/>
                <a:gd name="connsiteX4" fmla="*/ 6715013 w 9058609"/>
                <a:gd name="connsiteY4" fmla="*/ 2208 h 2696772"/>
                <a:gd name="connsiteX5" fmla="*/ 8303195 w 9058609"/>
                <a:gd name="connsiteY5" fmla="*/ 2199203 h 2696772"/>
                <a:gd name="connsiteX6" fmla="*/ 9058602 w 9058609"/>
                <a:gd name="connsiteY6" fmla="*/ 2696509 h 2696772"/>
                <a:gd name="connsiteX0" fmla="*/ 0 w 9058609"/>
                <a:gd name="connsiteY0" fmla="*/ 2155127 h 2696772"/>
                <a:gd name="connsiteX1" fmla="*/ 854891 w 9058609"/>
                <a:gd name="connsiteY1" fmla="*/ 2126881 h 2696772"/>
                <a:gd name="connsiteX2" fmla="*/ 2313835 w 9058609"/>
                <a:gd name="connsiteY2" fmla="*/ 52450 h 2696772"/>
                <a:gd name="connsiteX3" fmla="*/ 4444085 w 9058609"/>
                <a:gd name="connsiteY3" fmla="*/ 2644925 h 2696772"/>
                <a:gd name="connsiteX4" fmla="*/ 6715013 w 9058609"/>
                <a:gd name="connsiteY4" fmla="*/ 2208 h 2696772"/>
                <a:gd name="connsiteX5" fmla="*/ 8303195 w 9058609"/>
                <a:gd name="connsiteY5" fmla="*/ 2199203 h 2696772"/>
                <a:gd name="connsiteX6" fmla="*/ 9058602 w 9058609"/>
                <a:gd name="connsiteY6" fmla="*/ 2696509 h 2696772"/>
                <a:gd name="connsiteX0" fmla="*/ 0 w 8734293"/>
                <a:gd name="connsiteY0" fmla="*/ 2267108 h 2696772"/>
                <a:gd name="connsiteX1" fmla="*/ 530575 w 8734293"/>
                <a:gd name="connsiteY1" fmla="*/ 2126881 h 2696772"/>
                <a:gd name="connsiteX2" fmla="*/ 1989519 w 8734293"/>
                <a:gd name="connsiteY2" fmla="*/ 52450 h 2696772"/>
                <a:gd name="connsiteX3" fmla="*/ 4119769 w 8734293"/>
                <a:gd name="connsiteY3" fmla="*/ 2644925 h 2696772"/>
                <a:gd name="connsiteX4" fmla="*/ 6390697 w 8734293"/>
                <a:gd name="connsiteY4" fmla="*/ 2208 h 2696772"/>
                <a:gd name="connsiteX5" fmla="*/ 7978879 w 8734293"/>
                <a:gd name="connsiteY5" fmla="*/ 2199203 h 2696772"/>
                <a:gd name="connsiteX6" fmla="*/ 8734286 w 8734293"/>
                <a:gd name="connsiteY6" fmla="*/ 2696509 h 2696772"/>
                <a:gd name="connsiteX0" fmla="*/ 0 w 8830387"/>
                <a:gd name="connsiteY0" fmla="*/ 2267108 h 2696772"/>
                <a:gd name="connsiteX1" fmla="*/ 626669 w 8830387"/>
                <a:gd name="connsiteY1" fmla="*/ 2126881 h 2696772"/>
                <a:gd name="connsiteX2" fmla="*/ 2085613 w 8830387"/>
                <a:gd name="connsiteY2" fmla="*/ 52450 h 2696772"/>
                <a:gd name="connsiteX3" fmla="*/ 4215863 w 8830387"/>
                <a:gd name="connsiteY3" fmla="*/ 2644925 h 2696772"/>
                <a:gd name="connsiteX4" fmla="*/ 6486791 w 8830387"/>
                <a:gd name="connsiteY4" fmla="*/ 2208 h 2696772"/>
                <a:gd name="connsiteX5" fmla="*/ 8074973 w 8830387"/>
                <a:gd name="connsiteY5" fmla="*/ 2199203 h 2696772"/>
                <a:gd name="connsiteX6" fmla="*/ 8830380 w 8830387"/>
                <a:gd name="connsiteY6" fmla="*/ 2696509 h 2696772"/>
                <a:gd name="connsiteX0" fmla="*/ 0 w 8830387"/>
                <a:gd name="connsiteY0" fmla="*/ 2267108 h 2696772"/>
                <a:gd name="connsiteX1" fmla="*/ 541565 w 8830387"/>
                <a:gd name="connsiteY1" fmla="*/ 2153327 h 2696772"/>
                <a:gd name="connsiteX2" fmla="*/ 2085613 w 8830387"/>
                <a:gd name="connsiteY2" fmla="*/ 52450 h 2696772"/>
                <a:gd name="connsiteX3" fmla="*/ 4215863 w 8830387"/>
                <a:gd name="connsiteY3" fmla="*/ 2644925 h 2696772"/>
                <a:gd name="connsiteX4" fmla="*/ 6486791 w 8830387"/>
                <a:gd name="connsiteY4" fmla="*/ 2208 h 2696772"/>
                <a:gd name="connsiteX5" fmla="*/ 8074973 w 8830387"/>
                <a:gd name="connsiteY5" fmla="*/ 2199203 h 2696772"/>
                <a:gd name="connsiteX6" fmla="*/ 8830380 w 8830387"/>
                <a:gd name="connsiteY6" fmla="*/ 2696509 h 2696772"/>
                <a:gd name="connsiteX0" fmla="*/ 0 w 8830387"/>
                <a:gd name="connsiteY0" fmla="*/ 2267108 h 2696772"/>
                <a:gd name="connsiteX1" fmla="*/ 541565 w 8830387"/>
                <a:gd name="connsiteY1" fmla="*/ 2153327 h 2696772"/>
                <a:gd name="connsiteX2" fmla="*/ 2085613 w 8830387"/>
                <a:gd name="connsiteY2" fmla="*/ 52450 h 2696772"/>
                <a:gd name="connsiteX3" fmla="*/ 4215863 w 8830387"/>
                <a:gd name="connsiteY3" fmla="*/ 2644925 h 2696772"/>
                <a:gd name="connsiteX4" fmla="*/ 6486791 w 8830387"/>
                <a:gd name="connsiteY4" fmla="*/ 2208 h 2696772"/>
                <a:gd name="connsiteX5" fmla="*/ 8074973 w 8830387"/>
                <a:gd name="connsiteY5" fmla="*/ 2199203 h 2696772"/>
                <a:gd name="connsiteX6" fmla="*/ 8830380 w 8830387"/>
                <a:gd name="connsiteY6" fmla="*/ 2696509 h 2696772"/>
                <a:gd name="connsiteX0" fmla="*/ 0 w 8288822"/>
                <a:gd name="connsiteY0" fmla="*/ 2153327 h 2696772"/>
                <a:gd name="connsiteX1" fmla="*/ 1544048 w 8288822"/>
                <a:gd name="connsiteY1" fmla="*/ 52450 h 2696772"/>
                <a:gd name="connsiteX2" fmla="*/ 3674298 w 8288822"/>
                <a:gd name="connsiteY2" fmla="*/ 2644925 h 2696772"/>
                <a:gd name="connsiteX3" fmla="*/ 5945226 w 8288822"/>
                <a:gd name="connsiteY3" fmla="*/ 2208 h 2696772"/>
                <a:gd name="connsiteX4" fmla="*/ 7533408 w 8288822"/>
                <a:gd name="connsiteY4" fmla="*/ 2199203 h 2696772"/>
                <a:gd name="connsiteX5" fmla="*/ 8288815 w 8288822"/>
                <a:gd name="connsiteY5" fmla="*/ 2696509 h 2696772"/>
                <a:gd name="connsiteX0" fmla="*/ 0 w 8496854"/>
                <a:gd name="connsiteY0" fmla="*/ 2303191 h 2696772"/>
                <a:gd name="connsiteX1" fmla="*/ 1752080 w 8496854"/>
                <a:gd name="connsiteY1" fmla="*/ 52450 h 2696772"/>
                <a:gd name="connsiteX2" fmla="*/ 3882330 w 8496854"/>
                <a:gd name="connsiteY2" fmla="*/ 2644925 h 2696772"/>
                <a:gd name="connsiteX3" fmla="*/ 6153258 w 8496854"/>
                <a:gd name="connsiteY3" fmla="*/ 2208 h 2696772"/>
                <a:gd name="connsiteX4" fmla="*/ 7741440 w 8496854"/>
                <a:gd name="connsiteY4" fmla="*/ 2199203 h 2696772"/>
                <a:gd name="connsiteX5" fmla="*/ 8496847 w 8496854"/>
                <a:gd name="connsiteY5" fmla="*/ 2696509 h 269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96854" h="2696772">
                  <a:moveTo>
                    <a:pt x="0" y="2303191"/>
                  </a:moveTo>
                  <a:cubicBezTo>
                    <a:pt x="488070" y="1933201"/>
                    <a:pt x="1105025" y="-4506"/>
                    <a:pt x="1752080" y="52450"/>
                  </a:cubicBezTo>
                  <a:cubicBezTo>
                    <a:pt x="2399135" y="109406"/>
                    <a:pt x="3148800" y="2653299"/>
                    <a:pt x="3882330" y="2644925"/>
                  </a:cubicBezTo>
                  <a:cubicBezTo>
                    <a:pt x="4615860" y="2636551"/>
                    <a:pt x="5510073" y="76495"/>
                    <a:pt x="6153258" y="2208"/>
                  </a:cubicBezTo>
                  <a:cubicBezTo>
                    <a:pt x="6796443" y="-72079"/>
                    <a:pt x="7350842" y="1750153"/>
                    <a:pt x="7741440" y="2199203"/>
                  </a:cubicBezTo>
                  <a:cubicBezTo>
                    <a:pt x="8132038" y="2648253"/>
                    <a:pt x="8498801" y="2701167"/>
                    <a:pt x="8496847" y="2696509"/>
                  </a:cubicBezTo>
                </a:path>
              </a:pathLst>
            </a:custGeom>
            <a:noFill/>
            <a:ln w="25400" cap="flat" cmpd="sng" algn="ctr">
              <a:solidFill>
                <a:sysClr val="window" lastClr="FFFFFF">
                  <a:lumMod val="50000"/>
                </a:sys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4" name="Pentagon 63"/>
            <p:cNvSpPr/>
            <p:nvPr/>
          </p:nvSpPr>
          <p:spPr>
            <a:xfrm>
              <a:off x="276155" y="3278694"/>
              <a:ext cx="2057400" cy="759906"/>
            </a:xfrm>
            <a:prstGeom prst="homePlate">
              <a:avLst>
                <a:gd name="adj" fmla="val 39421"/>
              </a:avLst>
            </a:prstGeom>
            <a:solidFill>
              <a:srgbClr val="00B0F0"/>
            </a:solidFill>
            <a:ln w="25400" cap="flat" cmpd="sng" algn="ctr">
              <a:noFill/>
              <a:prstDash val="solid"/>
            </a:ln>
            <a:effectLst>
              <a:outerShdw blurRad="152400" dist="317500" dir="5400000" sx="90000" sy="-19000" rotWithShape="0">
                <a:prstClr val="black">
                  <a:alpha val="15000"/>
                </a:prstClr>
              </a:outerShdw>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AWARENESS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smtClean="0">
                  <a:ln>
                    <a:noFill/>
                  </a:ln>
                  <a:solidFill>
                    <a:prstClr val="white"/>
                  </a:solidFill>
                  <a:effectLst/>
                  <a:uLnTx/>
                  <a:uFillTx/>
                  <a:latin typeface="Calibri"/>
                  <a:ea typeface="+mn-ea"/>
                  <a:cs typeface="+mn-cs"/>
                </a:rPr>
                <a:t>(Focusing on a new product or a new market)</a:t>
              </a:r>
              <a:endParaRPr kumimoji="0" lang="en-US" sz="1050" b="1" i="0" u="none" strike="noStrike" kern="0" cap="none" spc="0" normalizeH="0" baseline="0" noProof="0" dirty="0">
                <a:ln>
                  <a:noFill/>
                </a:ln>
                <a:solidFill>
                  <a:prstClr val="white"/>
                </a:solidFill>
                <a:effectLst/>
                <a:uLnTx/>
                <a:uFillTx/>
                <a:latin typeface="Calibri"/>
                <a:ea typeface="+mn-ea"/>
                <a:cs typeface="+mn-cs"/>
              </a:endParaRPr>
            </a:p>
          </p:txBody>
        </p:sp>
        <p:sp>
          <p:nvSpPr>
            <p:cNvPr id="65" name="Notched Right Arrow 64"/>
            <p:cNvSpPr/>
            <p:nvPr/>
          </p:nvSpPr>
          <p:spPr>
            <a:xfrm>
              <a:off x="2209800" y="3274507"/>
              <a:ext cx="2333555" cy="766865"/>
            </a:xfrm>
            <a:prstGeom prst="notchedRightArrow">
              <a:avLst>
                <a:gd name="adj1" fmla="val 100000"/>
                <a:gd name="adj2" fmla="val 42138"/>
              </a:avLst>
            </a:prstGeom>
            <a:solidFill>
              <a:srgbClr val="1F497D">
                <a:lumMod val="75000"/>
              </a:srgbClr>
            </a:solidFill>
            <a:ln w="25400" cap="flat" cmpd="sng" algn="ctr">
              <a:noFill/>
              <a:prstDash val="solid"/>
            </a:ln>
            <a:effectLst>
              <a:outerShdw blurRad="152400" dist="317500" dir="5400000" sx="90000" sy="-19000" rotWithShape="0">
                <a:prstClr val="black">
                  <a:alpha val="15000"/>
                </a:prstClr>
              </a:outerShdw>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CONSIDERATION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Calibri"/>
                  <a:ea typeface="+mn-ea"/>
                  <a:cs typeface="+mn-cs"/>
                </a:rPr>
                <a:t>(Focusing on </a:t>
              </a:r>
              <a:r>
                <a:rPr kumimoji="0" lang="en-US" sz="1050" b="1" i="0" u="none" strike="noStrike" kern="0" cap="none" spc="0" normalizeH="0" baseline="0" noProof="0" dirty="0" smtClean="0">
                  <a:ln>
                    <a:noFill/>
                  </a:ln>
                  <a:solidFill>
                    <a:prstClr val="white"/>
                  </a:solidFill>
                  <a:effectLst/>
                  <a:uLnTx/>
                  <a:uFillTx/>
                  <a:latin typeface="Calibri"/>
                  <a:ea typeface="+mn-ea"/>
                  <a:cs typeface="+mn-cs"/>
                </a:rPr>
                <a:t>nurturing the leads from last year)</a:t>
              </a:r>
              <a:endParaRPr kumimoji="0" lang="en-US" sz="1050" b="1" i="0" u="none" strike="noStrike" kern="0" cap="none" spc="0" normalizeH="0" baseline="0" noProof="0" dirty="0">
                <a:ln>
                  <a:noFill/>
                </a:ln>
                <a:solidFill>
                  <a:prstClr val="white"/>
                </a:solidFill>
                <a:effectLst/>
                <a:uLnTx/>
                <a:uFillTx/>
                <a:latin typeface="Calibri"/>
                <a:ea typeface="+mn-ea"/>
                <a:cs typeface="+mn-cs"/>
              </a:endParaRPr>
            </a:p>
          </p:txBody>
        </p:sp>
        <p:sp>
          <p:nvSpPr>
            <p:cNvPr id="66" name="Notched Right Arrow 65"/>
            <p:cNvSpPr/>
            <p:nvPr/>
          </p:nvSpPr>
          <p:spPr>
            <a:xfrm>
              <a:off x="4419600" y="3276600"/>
              <a:ext cx="2333555" cy="766865"/>
            </a:xfrm>
            <a:prstGeom prst="notchedRightArrow">
              <a:avLst>
                <a:gd name="adj1" fmla="val 100000"/>
                <a:gd name="adj2" fmla="val 40828"/>
              </a:avLst>
            </a:prstGeom>
            <a:solidFill>
              <a:srgbClr val="92D050"/>
            </a:solidFill>
            <a:ln w="25400" cap="flat" cmpd="sng" algn="ctr">
              <a:noFill/>
              <a:prstDash val="solid"/>
            </a:ln>
            <a:effectLst>
              <a:outerShdw blurRad="152400" dist="317500" dir="5400000" sx="90000" sy="-19000" rotWithShape="0">
                <a:prstClr val="black">
                  <a:alpha val="15000"/>
                </a:prstClr>
              </a:outerShdw>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CONVERSION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smtClean="0">
                  <a:ln>
                    <a:noFill/>
                  </a:ln>
                  <a:solidFill>
                    <a:prstClr val="white"/>
                  </a:solidFill>
                  <a:effectLst/>
                  <a:uLnTx/>
                  <a:uFillTx/>
                  <a:latin typeface="Calibri"/>
                  <a:ea typeface="+mn-ea"/>
                  <a:cs typeface="+mn-cs"/>
                </a:rPr>
                <a:t>(Focusing on big numbers and revenue)</a:t>
              </a:r>
              <a:endParaRPr kumimoji="0" lang="en-US" sz="1050" b="1" i="0" u="none" strike="noStrike" kern="0" cap="none" spc="0" normalizeH="0" baseline="0" noProof="0" dirty="0">
                <a:ln>
                  <a:noFill/>
                </a:ln>
                <a:solidFill>
                  <a:prstClr val="white"/>
                </a:solidFill>
                <a:effectLst/>
                <a:uLnTx/>
                <a:uFillTx/>
                <a:latin typeface="Calibri"/>
                <a:ea typeface="+mn-ea"/>
                <a:cs typeface="+mn-cs"/>
              </a:endParaRPr>
            </a:p>
          </p:txBody>
        </p:sp>
        <p:sp>
          <p:nvSpPr>
            <p:cNvPr id="67" name="Notched Right Arrow 66"/>
            <p:cNvSpPr/>
            <p:nvPr/>
          </p:nvSpPr>
          <p:spPr>
            <a:xfrm>
              <a:off x="6629400" y="3274506"/>
              <a:ext cx="2333555" cy="766865"/>
            </a:xfrm>
            <a:prstGeom prst="notchedRightArrow">
              <a:avLst>
                <a:gd name="adj1" fmla="val 100000"/>
                <a:gd name="adj2" fmla="val 42138"/>
              </a:avLst>
            </a:prstGeom>
            <a:solidFill>
              <a:srgbClr val="F79646">
                <a:lumMod val="75000"/>
              </a:srgbClr>
            </a:solidFill>
            <a:ln w="25400" cap="flat" cmpd="sng" algn="ctr">
              <a:noFill/>
              <a:prstDash val="solid"/>
            </a:ln>
            <a:effectLst>
              <a:outerShdw blurRad="152400" dist="317500" dir="5400000" sx="90000" sy="-19000" rotWithShape="0">
                <a:prstClr val="black">
                  <a:alpha val="15000"/>
                </a:prstClr>
              </a:outerShdw>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ADVOCACY</a:t>
              </a:r>
              <a:endParaRPr kumimoji="0" lang="en-US"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Calibri"/>
                  <a:ea typeface="+mn-ea"/>
                  <a:cs typeface="+mn-cs"/>
                </a:rPr>
                <a:t>(Focusing on </a:t>
              </a:r>
              <a:r>
                <a:rPr kumimoji="0" lang="en-US" sz="1050" b="1" i="0" u="none" strike="noStrike" kern="0" cap="none" spc="0" normalizeH="0" baseline="0" noProof="0" dirty="0" smtClean="0">
                  <a:ln>
                    <a:noFill/>
                  </a:ln>
                  <a:solidFill>
                    <a:prstClr val="white"/>
                  </a:solidFill>
                  <a:effectLst/>
                  <a:uLnTx/>
                  <a:uFillTx/>
                  <a:latin typeface="Calibri"/>
                  <a:ea typeface="+mn-ea"/>
                  <a:cs typeface="+mn-cs"/>
                </a:rPr>
                <a:t>customer retention &amp; advocacy)</a:t>
              </a:r>
              <a:endParaRPr kumimoji="0" lang="en-US" sz="1050" b="1" i="0" u="none" strike="noStrike" kern="0" cap="none" spc="0" normalizeH="0" baseline="0" noProof="0" dirty="0">
                <a:ln>
                  <a:noFill/>
                </a:ln>
                <a:solidFill>
                  <a:prstClr val="white"/>
                </a:solidFill>
                <a:effectLst/>
                <a:uLnTx/>
                <a:uFillTx/>
                <a:latin typeface="Calibri"/>
                <a:ea typeface="+mn-ea"/>
                <a:cs typeface="+mn-cs"/>
              </a:endParaRPr>
            </a:p>
          </p:txBody>
        </p:sp>
        <p:sp>
          <p:nvSpPr>
            <p:cNvPr id="68" name="Cube 67"/>
            <p:cNvSpPr/>
            <p:nvPr/>
          </p:nvSpPr>
          <p:spPr>
            <a:xfrm rot="20162111">
              <a:off x="1405715" y="2614983"/>
              <a:ext cx="104852" cy="104032"/>
            </a:xfrm>
            <a:prstGeom prst="cube">
              <a:avLst/>
            </a:prstGeom>
            <a:solidFill>
              <a:srgbClr val="00B0F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9" name="Cube 68"/>
            <p:cNvSpPr/>
            <p:nvPr/>
          </p:nvSpPr>
          <p:spPr>
            <a:xfrm rot="20162111">
              <a:off x="522248" y="4220886"/>
              <a:ext cx="104852" cy="104032"/>
            </a:xfrm>
            <a:prstGeom prst="cube">
              <a:avLst/>
            </a:prstGeom>
            <a:solidFill>
              <a:srgbClr val="00B0F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0" name="Cube 69"/>
            <p:cNvSpPr/>
            <p:nvPr/>
          </p:nvSpPr>
          <p:spPr>
            <a:xfrm rot="20162111">
              <a:off x="1159609" y="2988610"/>
              <a:ext cx="104852" cy="104032"/>
            </a:xfrm>
            <a:prstGeom prst="cube">
              <a:avLst/>
            </a:prstGeom>
            <a:solidFill>
              <a:srgbClr val="00B0F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1" name="Cube 70"/>
            <p:cNvSpPr/>
            <p:nvPr/>
          </p:nvSpPr>
          <p:spPr>
            <a:xfrm rot="20162111">
              <a:off x="1696183" y="2302810"/>
              <a:ext cx="104852" cy="104032"/>
            </a:xfrm>
            <a:prstGeom prst="cube">
              <a:avLst/>
            </a:prstGeom>
            <a:solidFill>
              <a:srgbClr val="00B0F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2" name="Cube 71"/>
            <p:cNvSpPr/>
            <p:nvPr/>
          </p:nvSpPr>
          <p:spPr>
            <a:xfrm rot="20162111">
              <a:off x="2160468" y="2233983"/>
              <a:ext cx="104852" cy="104032"/>
            </a:xfrm>
            <a:prstGeom prst="cube">
              <a:avLst/>
            </a:prstGeom>
            <a:solidFill>
              <a:srgbClr val="00B0F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3" name="Cube 72"/>
            <p:cNvSpPr/>
            <p:nvPr/>
          </p:nvSpPr>
          <p:spPr>
            <a:xfrm rot="20162111">
              <a:off x="2518894" y="2614982"/>
              <a:ext cx="104852" cy="104032"/>
            </a:xfrm>
            <a:prstGeom prst="cube">
              <a:avLst/>
            </a:prstGeom>
            <a:solidFill>
              <a:srgbClr val="00B0F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4" name="Cube 73"/>
            <p:cNvSpPr/>
            <p:nvPr/>
          </p:nvSpPr>
          <p:spPr>
            <a:xfrm rot="20162111">
              <a:off x="2765572" y="3007272"/>
              <a:ext cx="104852" cy="104032"/>
            </a:xfrm>
            <a:prstGeom prst="cube">
              <a:avLst/>
            </a:prstGeom>
            <a:solidFill>
              <a:srgbClr val="00B0F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5" name="Cube 74"/>
            <p:cNvSpPr/>
            <p:nvPr/>
          </p:nvSpPr>
          <p:spPr>
            <a:xfrm rot="20162111">
              <a:off x="3445607" y="4244168"/>
              <a:ext cx="104852" cy="104032"/>
            </a:xfrm>
            <a:prstGeom prst="cube">
              <a:avLst/>
            </a:prstGeom>
            <a:solidFill>
              <a:srgbClr val="1F497D">
                <a:lumMod val="75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6" name="Cube 75"/>
            <p:cNvSpPr/>
            <p:nvPr/>
          </p:nvSpPr>
          <p:spPr>
            <a:xfrm rot="20162111">
              <a:off x="3698029" y="4634038"/>
              <a:ext cx="104852" cy="104032"/>
            </a:xfrm>
            <a:prstGeom prst="cube">
              <a:avLst/>
            </a:prstGeom>
            <a:solidFill>
              <a:srgbClr val="1F497D">
                <a:lumMod val="75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7" name="Cube 76"/>
            <p:cNvSpPr/>
            <p:nvPr/>
          </p:nvSpPr>
          <p:spPr>
            <a:xfrm rot="20162111">
              <a:off x="3979007" y="4924599"/>
              <a:ext cx="104852" cy="104032"/>
            </a:xfrm>
            <a:prstGeom prst="cube">
              <a:avLst/>
            </a:prstGeom>
            <a:solidFill>
              <a:srgbClr val="1F497D">
                <a:lumMod val="75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8" name="Cube 77"/>
            <p:cNvSpPr/>
            <p:nvPr/>
          </p:nvSpPr>
          <p:spPr>
            <a:xfrm rot="20162111">
              <a:off x="4562942" y="4835436"/>
              <a:ext cx="104852" cy="104032"/>
            </a:xfrm>
            <a:prstGeom prst="cube">
              <a:avLst/>
            </a:prstGeom>
            <a:solidFill>
              <a:srgbClr val="1F497D">
                <a:lumMod val="75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9" name="Cube 78"/>
            <p:cNvSpPr/>
            <p:nvPr/>
          </p:nvSpPr>
          <p:spPr>
            <a:xfrm rot="20162111">
              <a:off x="4853410" y="4506428"/>
              <a:ext cx="104852" cy="104032"/>
            </a:xfrm>
            <a:prstGeom prst="cube">
              <a:avLst/>
            </a:prstGeom>
            <a:solidFill>
              <a:srgbClr val="1F497D">
                <a:lumMod val="75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0" name="Cube 79"/>
            <p:cNvSpPr/>
            <p:nvPr/>
          </p:nvSpPr>
          <p:spPr>
            <a:xfrm rot="20162111">
              <a:off x="5052975" y="4175340"/>
              <a:ext cx="104852" cy="104032"/>
            </a:xfrm>
            <a:prstGeom prst="cube">
              <a:avLst/>
            </a:prstGeom>
            <a:solidFill>
              <a:srgbClr val="92D05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1" name="Cube 80"/>
            <p:cNvSpPr/>
            <p:nvPr/>
          </p:nvSpPr>
          <p:spPr>
            <a:xfrm rot="20162111">
              <a:off x="5731608" y="2992308"/>
              <a:ext cx="104852" cy="104032"/>
            </a:xfrm>
            <a:prstGeom prst="cube">
              <a:avLst/>
            </a:prstGeom>
            <a:solidFill>
              <a:srgbClr val="92D05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2" name="Cube 81"/>
            <p:cNvSpPr/>
            <p:nvPr/>
          </p:nvSpPr>
          <p:spPr>
            <a:xfrm rot="20162111">
              <a:off x="5953043" y="2680132"/>
              <a:ext cx="104852" cy="104032"/>
            </a:xfrm>
            <a:prstGeom prst="cube">
              <a:avLst/>
            </a:prstGeom>
            <a:solidFill>
              <a:srgbClr val="92D05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3" name="Cube 82"/>
            <p:cNvSpPr/>
            <p:nvPr/>
          </p:nvSpPr>
          <p:spPr>
            <a:xfrm rot="20162111">
              <a:off x="6243511" y="2302810"/>
              <a:ext cx="104852" cy="104032"/>
            </a:xfrm>
            <a:prstGeom prst="cube">
              <a:avLst/>
            </a:prstGeom>
            <a:solidFill>
              <a:srgbClr val="92D05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4" name="Cube 83"/>
            <p:cNvSpPr/>
            <p:nvPr/>
          </p:nvSpPr>
          <p:spPr>
            <a:xfrm rot="20162111">
              <a:off x="6648327" y="2096330"/>
              <a:ext cx="104852" cy="104032"/>
            </a:xfrm>
            <a:prstGeom prst="cube">
              <a:avLst/>
            </a:prstGeom>
            <a:solidFill>
              <a:srgbClr val="92D05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5" name="Cube 84"/>
            <p:cNvSpPr/>
            <p:nvPr/>
          </p:nvSpPr>
          <p:spPr>
            <a:xfrm rot="20162111">
              <a:off x="6957975" y="2302809"/>
              <a:ext cx="104852" cy="104032"/>
            </a:xfrm>
            <a:prstGeom prst="cube">
              <a:avLst/>
            </a:prstGeom>
            <a:solidFill>
              <a:srgbClr val="92D05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6" name="Cube 85"/>
            <p:cNvSpPr/>
            <p:nvPr/>
          </p:nvSpPr>
          <p:spPr>
            <a:xfrm rot="20162111">
              <a:off x="7195960" y="2614984"/>
              <a:ext cx="104852" cy="104032"/>
            </a:xfrm>
            <a:prstGeom prst="cube">
              <a:avLst/>
            </a:prstGeom>
            <a:solidFill>
              <a:srgbClr val="F79646"/>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7" name="Cube 86"/>
            <p:cNvSpPr/>
            <p:nvPr/>
          </p:nvSpPr>
          <p:spPr>
            <a:xfrm rot="20162111">
              <a:off x="7346139" y="2927157"/>
              <a:ext cx="104852" cy="104032"/>
            </a:xfrm>
            <a:prstGeom prst="cube">
              <a:avLst/>
            </a:prstGeom>
            <a:solidFill>
              <a:srgbClr val="F79646"/>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8" name="Cube 87"/>
            <p:cNvSpPr/>
            <p:nvPr/>
          </p:nvSpPr>
          <p:spPr>
            <a:xfrm rot="20162111">
              <a:off x="7941408" y="4117914"/>
              <a:ext cx="104852" cy="104032"/>
            </a:xfrm>
            <a:prstGeom prst="cube">
              <a:avLst/>
            </a:prstGeom>
            <a:solidFill>
              <a:srgbClr val="F79646"/>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9" name="Cube 88"/>
            <p:cNvSpPr/>
            <p:nvPr/>
          </p:nvSpPr>
          <p:spPr>
            <a:xfrm rot="20162111">
              <a:off x="8199661" y="4565212"/>
              <a:ext cx="104852" cy="104032"/>
            </a:xfrm>
            <a:prstGeom prst="cube">
              <a:avLst/>
            </a:prstGeom>
            <a:solidFill>
              <a:srgbClr val="F79646"/>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0" name="Cube 89"/>
            <p:cNvSpPr/>
            <p:nvPr/>
          </p:nvSpPr>
          <p:spPr>
            <a:xfrm rot="20162111">
              <a:off x="8617544" y="4943542"/>
              <a:ext cx="104852" cy="104032"/>
            </a:xfrm>
            <a:prstGeom prst="cube">
              <a:avLst/>
            </a:prstGeom>
            <a:solidFill>
              <a:srgbClr val="F79646"/>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1" name="Rounded Rectangular Callout 90"/>
            <p:cNvSpPr/>
            <p:nvPr/>
          </p:nvSpPr>
          <p:spPr>
            <a:xfrm>
              <a:off x="838200" y="4227356"/>
              <a:ext cx="838200"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ANALYST REPORTS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2" name="Rounded Rectangular Callout 91"/>
            <p:cNvSpPr/>
            <p:nvPr/>
          </p:nvSpPr>
          <p:spPr>
            <a:xfrm>
              <a:off x="155575" y="2977388"/>
              <a:ext cx="838200"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RESEARCH REPORTS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3" name="Rounded Rectangular Callout 92"/>
            <p:cNvSpPr/>
            <p:nvPr/>
          </p:nvSpPr>
          <p:spPr>
            <a:xfrm>
              <a:off x="419100" y="2600061"/>
              <a:ext cx="838200"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EBOOKS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4" name="Rounded Rectangular Callout 93"/>
            <p:cNvSpPr/>
            <p:nvPr/>
          </p:nvSpPr>
          <p:spPr>
            <a:xfrm>
              <a:off x="698457" y="2285999"/>
              <a:ext cx="838200"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EDITORIAL</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5" name="Rounded Rectangular Callout 94"/>
            <p:cNvSpPr/>
            <p:nvPr/>
          </p:nvSpPr>
          <p:spPr>
            <a:xfrm>
              <a:off x="2467933" y="2191025"/>
              <a:ext cx="838200"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EXPERT REVIEWS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6" name="Rounded Rectangular Callout 95"/>
            <p:cNvSpPr/>
            <p:nvPr/>
          </p:nvSpPr>
          <p:spPr>
            <a:xfrm>
              <a:off x="2817998" y="2597469"/>
              <a:ext cx="838200"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WHITEPAPERS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7" name="Rounded Rectangular Callout 96"/>
            <p:cNvSpPr/>
            <p:nvPr/>
          </p:nvSpPr>
          <p:spPr>
            <a:xfrm>
              <a:off x="3078932" y="2995889"/>
              <a:ext cx="952501"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EDUCATIVE BLOGS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8" name="Rounded Rectangular Callout 97"/>
            <p:cNvSpPr/>
            <p:nvPr/>
          </p:nvSpPr>
          <p:spPr>
            <a:xfrm>
              <a:off x="2438436" y="4259827"/>
              <a:ext cx="838200"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EXPERT GUIDES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99" name="Rounded Rectangular Callout 98"/>
            <p:cNvSpPr/>
            <p:nvPr/>
          </p:nvSpPr>
          <p:spPr>
            <a:xfrm>
              <a:off x="2667000" y="4636800"/>
              <a:ext cx="838200"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LIVE INTERACTIONS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0" name="Rounded Rectangular Callout 99"/>
            <p:cNvSpPr/>
            <p:nvPr/>
          </p:nvSpPr>
          <p:spPr>
            <a:xfrm>
              <a:off x="3009898" y="4959930"/>
              <a:ext cx="838200"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WEB- / POD-CAST</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1" name="Rounded Rectangular Callout 100"/>
            <p:cNvSpPr/>
            <p:nvPr/>
          </p:nvSpPr>
          <p:spPr>
            <a:xfrm>
              <a:off x="4876800" y="4819856"/>
              <a:ext cx="738232"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VIDEOS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2" name="Rounded Rectangular Callout 101"/>
            <p:cNvSpPr/>
            <p:nvPr/>
          </p:nvSpPr>
          <p:spPr>
            <a:xfrm>
              <a:off x="5181600" y="4502549"/>
              <a:ext cx="1371600" cy="163800"/>
            </a:xfrm>
            <a:prstGeom prst="wedgeRoundRectCallout">
              <a:avLst>
                <a:gd name="adj1" fmla="val -63581"/>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COMPARATIVE ANALYSIS REPORTS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3" name="Rounded Rectangular Callout 102"/>
            <p:cNvSpPr/>
            <p:nvPr/>
          </p:nvSpPr>
          <p:spPr>
            <a:xfrm>
              <a:off x="5372099" y="4191000"/>
              <a:ext cx="1028701" cy="163800"/>
            </a:xfrm>
            <a:prstGeom prst="wedgeRoundRectCallout">
              <a:avLst>
                <a:gd name="adj1" fmla="val -68804"/>
                <a:gd name="adj2" fmla="val -24752"/>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VENDOR COMPARISONS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4" name="Rounded Rectangular Callout 103"/>
            <p:cNvSpPr/>
            <p:nvPr/>
          </p:nvSpPr>
          <p:spPr>
            <a:xfrm>
              <a:off x="4543355" y="2995889"/>
              <a:ext cx="1010856"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PRODUCT COMPARISONS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5" name="Rounded Rectangular Callout 104"/>
            <p:cNvSpPr/>
            <p:nvPr/>
          </p:nvSpPr>
          <p:spPr>
            <a:xfrm>
              <a:off x="4724400" y="2663321"/>
              <a:ext cx="1010856"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CASE STUDIES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6" name="Rounded Rectangular Callout 105"/>
            <p:cNvSpPr/>
            <p:nvPr/>
          </p:nvSpPr>
          <p:spPr>
            <a:xfrm>
              <a:off x="5048783" y="2290862"/>
              <a:ext cx="1010856"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TRIAL REGISTRATIONS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07" name="Rounded Rectangular Callout 106"/>
            <p:cNvSpPr/>
            <p:nvPr/>
          </p:nvSpPr>
          <p:spPr>
            <a:xfrm>
              <a:off x="6972298" y="2053372"/>
              <a:ext cx="952501"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rPr>
                <a:t>PRODUCT TUTORIALS</a:t>
              </a:r>
            </a:p>
          </p:txBody>
        </p:sp>
        <p:sp>
          <p:nvSpPr>
            <p:cNvPr id="108" name="Rounded Rectangular Callout 107"/>
            <p:cNvSpPr/>
            <p:nvPr/>
          </p:nvSpPr>
          <p:spPr>
            <a:xfrm>
              <a:off x="7299587" y="2341752"/>
              <a:ext cx="952501"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rPr>
                <a:t>LIVE DEMO</a:t>
              </a:r>
            </a:p>
          </p:txBody>
        </p:sp>
        <p:sp>
          <p:nvSpPr>
            <p:cNvPr id="109" name="Rounded Rectangular Callout 108"/>
            <p:cNvSpPr/>
            <p:nvPr/>
          </p:nvSpPr>
          <p:spPr>
            <a:xfrm>
              <a:off x="7543800" y="2602959"/>
              <a:ext cx="952501"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rPr>
                <a:t>EVENTS</a:t>
              </a:r>
            </a:p>
          </p:txBody>
        </p:sp>
        <p:sp>
          <p:nvSpPr>
            <p:cNvPr id="110" name="Rounded Rectangular Callout 109"/>
            <p:cNvSpPr/>
            <p:nvPr/>
          </p:nvSpPr>
          <p:spPr>
            <a:xfrm>
              <a:off x="7731680" y="2895600"/>
              <a:ext cx="1041240" cy="163800"/>
            </a:xfrm>
            <a:prstGeom prst="wedgeRoundRectCallout">
              <a:avLst>
                <a:gd name="adj1" fmla="val -71739"/>
                <a:gd name="adj2" fmla="val -19606"/>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PUSH </a:t>
              </a:r>
              <a:r>
                <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rPr>
                <a:t>NOTIFICATIONS</a:t>
              </a:r>
            </a:p>
          </p:txBody>
        </p:sp>
        <p:sp>
          <p:nvSpPr>
            <p:cNvPr id="111" name="Rounded Rectangular Callout 110"/>
            <p:cNvSpPr/>
            <p:nvPr/>
          </p:nvSpPr>
          <p:spPr>
            <a:xfrm>
              <a:off x="6742958" y="4145456"/>
              <a:ext cx="1010856"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rPr>
                <a:t>SOCIAL INBOX</a:t>
              </a:r>
            </a:p>
          </p:txBody>
        </p:sp>
        <p:sp>
          <p:nvSpPr>
            <p:cNvPr id="112" name="Rounded Rectangular Callout 111"/>
            <p:cNvSpPr/>
            <p:nvPr/>
          </p:nvSpPr>
          <p:spPr>
            <a:xfrm>
              <a:off x="6982978" y="4584449"/>
              <a:ext cx="1010856"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VALUE-ADD CAMPAIGNS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sp>
          <p:nvSpPr>
            <p:cNvPr id="113" name="Rounded Rectangular Callout 112"/>
            <p:cNvSpPr/>
            <p:nvPr/>
          </p:nvSpPr>
          <p:spPr>
            <a:xfrm>
              <a:off x="7162800" y="4972729"/>
              <a:ext cx="1246621" cy="163800"/>
            </a:xfrm>
            <a:prstGeom prst="wedgeRoundRectCallout">
              <a:avLst>
                <a:gd name="adj1" fmla="val 66509"/>
                <a:gd name="adj2" fmla="val -22179"/>
                <a:gd name="adj3" fmla="val 16667"/>
              </a:avLst>
            </a:prstGeom>
            <a:gradFill flip="none" rotWithShape="1">
              <a:gsLst>
                <a:gs pos="0">
                  <a:sysClr val="windowText" lastClr="000000"/>
                </a:gs>
                <a:gs pos="1900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1" u="none" strike="noStrike" kern="0" cap="none" spc="0" normalizeH="0" baseline="0" noProof="0" dirty="0" smtClean="0">
                  <a:ln>
                    <a:noFill/>
                  </a:ln>
                  <a:solidFill>
                    <a:srgbClr val="1F497D">
                      <a:lumMod val="75000"/>
                    </a:srgbClr>
                  </a:solidFill>
                  <a:effectLst/>
                  <a:uLnTx/>
                  <a:uFillTx/>
                  <a:latin typeface="Calibri"/>
                  <a:ea typeface="+mn-ea"/>
                  <a:cs typeface="+mn-cs"/>
                </a:rPr>
                <a:t>THOUGHT LEADERSHIP ARTICLES</a:t>
              </a:r>
              <a:endParaRPr kumimoji="0" lang="en-US" sz="600" b="1" i="1" u="none" strike="noStrike" kern="0" cap="none" spc="0" normalizeH="0" baseline="0" noProof="0" dirty="0">
                <a:ln>
                  <a:noFill/>
                </a:ln>
                <a:solidFill>
                  <a:srgbClr val="1F497D">
                    <a:lumMod val="75000"/>
                  </a:srgbClr>
                </a:solidFill>
                <a:effectLst/>
                <a:uLnTx/>
                <a:uFillTx/>
                <a:latin typeface="Calibri"/>
                <a:ea typeface="+mn-ea"/>
                <a:cs typeface="+mn-cs"/>
              </a:endParaRPr>
            </a:p>
          </p:txBody>
        </p:sp>
      </p:grpSp>
      <p:graphicFrame>
        <p:nvGraphicFramePr>
          <p:cNvPr id="114" name="Table 113"/>
          <p:cNvGraphicFramePr>
            <a:graphicFrameLocks noGrp="1"/>
          </p:cNvGraphicFramePr>
          <p:nvPr>
            <p:extLst/>
          </p:nvPr>
        </p:nvGraphicFramePr>
        <p:xfrm>
          <a:off x="979447" y="4919665"/>
          <a:ext cx="9912329" cy="1618594"/>
        </p:xfrm>
        <a:graphic>
          <a:graphicData uri="http://schemas.openxmlformats.org/drawingml/2006/table">
            <a:tbl>
              <a:tblPr firstRow="1" firstCol="1" bandRow="1"/>
              <a:tblGrid>
                <a:gridCol w="2613637">
                  <a:extLst>
                    <a:ext uri="{9D8B030D-6E8A-4147-A177-3AD203B41FA5}">
                      <a16:colId xmlns:a16="http://schemas.microsoft.com/office/drawing/2014/main" val="20000"/>
                    </a:ext>
                  </a:extLst>
                </a:gridCol>
                <a:gridCol w="2473951">
                  <a:extLst>
                    <a:ext uri="{9D8B030D-6E8A-4147-A177-3AD203B41FA5}">
                      <a16:colId xmlns:a16="http://schemas.microsoft.com/office/drawing/2014/main" val="20002"/>
                    </a:ext>
                  </a:extLst>
                </a:gridCol>
                <a:gridCol w="2418829">
                  <a:extLst>
                    <a:ext uri="{9D8B030D-6E8A-4147-A177-3AD203B41FA5}">
                      <a16:colId xmlns:a16="http://schemas.microsoft.com/office/drawing/2014/main" val="20004"/>
                    </a:ext>
                  </a:extLst>
                </a:gridCol>
                <a:gridCol w="2405912">
                  <a:extLst>
                    <a:ext uri="{9D8B030D-6E8A-4147-A177-3AD203B41FA5}">
                      <a16:colId xmlns:a16="http://schemas.microsoft.com/office/drawing/2014/main" val="20006"/>
                    </a:ext>
                  </a:extLst>
                </a:gridCol>
              </a:tblGrid>
              <a:tr h="183716">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a:lnSpc>
                          <a:spcPct val="115000"/>
                        </a:lnSpc>
                        <a:spcBef>
                          <a:spcPts val="0"/>
                        </a:spcBef>
                        <a:spcAft>
                          <a:spcPts val="0"/>
                        </a:spcAft>
                      </a:pPr>
                      <a:r>
                        <a:rPr lang="en-US" sz="1100" dirty="0">
                          <a:effectLst/>
                        </a:rPr>
                        <a:t>AWARENESS</a:t>
                      </a:r>
                      <a:endParaRPr lang="en-US" sz="1100" dirty="0">
                        <a:effectLst/>
                        <a:latin typeface="Calibri"/>
                        <a:ea typeface="Calibri"/>
                        <a:cs typeface="Times New Roman"/>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254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a:lnSpc>
                          <a:spcPct val="115000"/>
                        </a:lnSpc>
                        <a:spcBef>
                          <a:spcPts val="0"/>
                        </a:spcBef>
                        <a:spcAft>
                          <a:spcPts val="0"/>
                        </a:spcAft>
                      </a:pPr>
                      <a:r>
                        <a:rPr lang="en-US" sz="1100" dirty="0">
                          <a:effectLst/>
                        </a:rPr>
                        <a:t>CONSIDERATION</a:t>
                      </a:r>
                      <a:endParaRPr lang="en-US" sz="1100" dirty="0">
                        <a:effectLst/>
                        <a:latin typeface="Calibri"/>
                        <a:ea typeface="Calibri"/>
                        <a:cs typeface="Times New Roman"/>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254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a:lnSpc>
                          <a:spcPct val="115000"/>
                        </a:lnSpc>
                        <a:spcBef>
                          <a:spcPts val="0"/>
                        </a:spcBef>
                        <a:spcAft>
                          <a:spcPts val="0"/>
                        </a:spcAft>
                      </a:pPr>
                      <a:r>
                        <a:rPr lang="en-US" sz="1100" dirty="0" smtClean="0">
                          <a:effectLst/>
                        </a:rPr>
                        <a:t>CONVERSION</a:t>
                      </a:r>
                      <a:endParaRPr lang="en-US" sz="1100" dirty="0">
                        <a:effectLst/>
                        <a:latin typeface="Calibri"/>
                        <a:ea typeface="Calibri"/>
                        <a:cs typeface="Times New Roman"/>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254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a:lnSpc>
                          <a:spcPct val="115000"/>
                        </a:lnSpc>
                        <a:spcBef>
                          <a:spcPts val="0"/>
                        </a:spcBef>
                        <a:spcAft>
                          <a:spcPts val="0"/>
                        </a:spcAft>
                      </a:pPr>
                      <a:r>
                        <a:rPr lang="en-US" sz="1100" dirty="0" smtClean="0">
                          <a:effectLst/>
                          <a:latin typeface="Calibri"/>
                          <a:ea typeface="+mn-ea"/>
                          <a:cs typeface="+mn-cs"/>
                        </a:rPr>
                        <a:t>ADVOCACY</a:t>
                      </a:r>
                      <a:endParaRPr lang="en-US" sz="1100" dirty="0">
                        <a:effectLst/>
                        <a:latin typeface="Calibri"/>
                        <a:ea typeface="Calibri"/>
                        <a:cs typeface="Times New Roman"/>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254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06006">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a:solidFill>
                            <a:schemeClr val="tx1"/>
                          </a:solidFill>
                          <a:effectLst/>
                        </a:rPr>
                        <a:t>Analyst </a:t>
                      </a:r>
                      <a:r>
                        <a:rPr lang="en-US" sz="1000" b="0" dirty="0" smtClean="0">
                          <a:solidFill>
                            <a:schemeClr val="tx1"/>
                          </a:solidFill>
                          <a:effectLst/>
                        </a:rPr>
                        <a:t>Reports</a:t>
                      </a:r>
                      <a:endParaRPr lang="en-US" sz="1000" b="0" dirty="0">
                        <a:solidFill>
                          <a:schemeClr val="tx1"/>
                        </a:solidFill>
                        <a:effectLst/>
                      </a:endParaRPr>
                    </a:p>
                  </a:txBody>
                  <a:tcPr marL="68580" marR="68580" marT="0" marB="0" anchor="ctr">
                    <a:lnL w="12700" cmpd="sng">
                      <a:solidFill>
                        <a:sysClr val="windowText" lastClr="000000"/>
                      </a:solidFill>
                    </a:lnL>
                    <a:lnR w="12700" cmpd="sng">
                      <a:solidFill>
                        <a:sysClr val="windowText" lastClr="000000"/>
                      </a:solidFill>
                    </a:lnR>
                    <a:lnT w="254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a:solidFill>
                            <a:schemeClr val="tx1"/>
                          </a:solidFill>
                          <a:effectLst/>
                        </a:rPr>
                        <a:t>Expert </a:t>
                      </a:r>
                      <a:r>
                        <a:rPr lang="en-US" sz="1000" b="0" dirty="0" smtClean="0">
                          <a:solidFill>
                            <a:schemeClr val="tx1"/>
                          </a:solidFill>
                          <a:effectLst/>
                        </a:rPr>
                        <a:t>Guides</a:t>
                      </a:r>
                      <a:endParaRPr lang="en-US" sz="1000" b="0" dirty="0">
                        <a:solidFill>
                          <a:schemeClr val="tx1"/>
                        </a:solidFill>
                        <a:effectLst/>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254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a:solidFill>
                            <a:schemeClr val="tx1"/>
                          </a:solidFill>
                          <a:effectLst/>
                        </a:rPr>
                        <a:t>Vendor </a:t>
                      </a:r>
                      <a:r>
                        <a:rPr lang="en-US" sz="1000" b="0" dirty="0" smtClean="0">
                          <a:solidFill>
                            <a:schemeClr val="tx1"/>
                          </a:solidFill>
                          <a:effectLst/>
                        </a:rPr>
                        <a:t>Comparisons</a:t>
                      </a:r>
                      <a:endParaRPr lang="en-US" sz="1000" b="0" dirty="0">
                        <a:solidFill>
                          <a:schemeClr val="tx1"/>
                        </a:solidFill>
                        <a:effectLst/>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254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latinLnBrk="0" hangingPunct="1">
                        <a:lnSpc>
                          <a:spcPct val="115000"/>
                        </a:lnSpc>
                        <a:spcBef>
                          <a:spcPts val="0"/>
                        </a:spcBef>
                        <a:spcAft>
                          <a:spcPts val="0"/>
                        </a:spcAft>
                        <a:buFontTx/>
                        <a:buNone/>
                      </a:pPr>
                      <a:r>
                        <a:rPr lang="en-US" sz="1000" b="0" kern="1200" dirty="0" smtClean="0">
                          <a:solidFill>
                            <a:schemeClr val="tx1"/>
                          </a:solidFill>
                          <a:effectLst/>
                          <a:latin typeface="Calibri"/>
                          <a:ea typeface="+mn-ea"/>
                          <a:cs typeface="+mn-cs"/>
                        </a:rPr>
                        <a:t>Events</a:t>
                      </a:r>
                      <a:endParaRPr lang="en-US" sz="1000" b="0" kern="1200" dirty="0">
                        <a:solidFill>
                          <a:schemeClr val="tx1"/>
                        </a:solidFill>
                        <a:effectLst/>
                        <a:latin typeface="Calibri"/>
                        <a:ea typeface="+mn-ea"/>
                        <a:cs typeface="+mn-cs"/>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254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extLst>
                  <a:ext uri="{0D108BD9-81ED-4DB2-BD59-A6C34878D82A}">
                    <a16:rowId xmlns:a16="http://schemas.microsoft.com/office/drawing/2014/main" val="10001"/>
                  </a:ext>
                </a:extLst>
              </a:tr>
              <a:tr h="194417">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Research Reports</a:t>
                      </a: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latinLnBrk="0" hangingPunct="1">
                        <a:lnSpc>
                          <a:spcPct val="115000"/>
                        </a:lnSpc>
                        <a:spcBef>
                          <a:spcPts val="0"/>
                        </a:spcBef>
                        <a:spcAft>
                          <a:spcPts val="0"/>
                        </a:spcAft>
                        <a:buFontTx/>
                        <a:buNone/>
                      </a:pPr>
                      <a:r>
                        <a:rPr lang="en-US" sz="1000" b="0" kern="1200" dirty="0" smtClean="0">
                          <a:solidFill>
                            <a:schemeClr val="tx1"/>
                          </a:solidFill>
                          <a:effectLst/>
                          <a:latin typeface="Calibri"/>
                          <a:ea typeface="+mn-ea"/>
                          <a:cs typeface="+mn-cs"/>
                        </a:rPr>
                        <a:t>Live Interactions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Product Comparisons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Push Notifications (PWA)</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3820">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eBooks</a:t>
                      </a: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latinLnBrk="0" hangingPunct="1">
                        <a:lnSpc>
                          <a:spcPct val="115000"/>
                        </a:lnSpc>
                        <a:spcBef>
                          <a:spcPts val="0"/>
                        </a:spcBef>
                        <a:spcAft>
                          <a:spcPts val="0"/>
                        </a:spcAft>
                        <a:buFontTx/>
                        <a:buNone/>
                      </a:pPr>
                      <a:r>
                        <a:rPr lang="en-US" sz="1000" b="0" kern="1200" dirty="0" smtClean="0">
                          <a:solidFill>
                            <a:schemeClr val="tx1"/>
                          </a:solidFill>
                          <a:effectLst/>
                          <a:latin typeface="Calibri"/>
                          <a:ea typeface="+mn-ea"/>
                          <a:cs typeface="+mn-cs"/>
                        </a:rPr>
                        <a:t>Web- / Pod-cast</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Case Studies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Social Inbox</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extLst>
                  <a:ext uri="{0D108BD9-81ED-4DB2-BD59-A6C34878D82A}">
                    <a16:rowId xmlns:a16="http://schemas.microsoft.com/office/drawing/2014/main" val="10003"/>
                  </a:ext>
                </a:extLst>
              </a:tr>
              <a:tr h="223338">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Editorial</a:t>
                      </a: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Interactive Videos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Free Trial Registrations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Value-add Campaigns</a:t>
                      </a:r>
                      <a:endParaRPr lang="en-US" sz="1000" b="0" dirty="0" smtClean="0">
                        <a:solidFill>
                          <a:schemeClr val="tx1"/>
                        </a:solidFill>
                        <a:effectLst/>
                        <a:latin typeface="+mn-lt"/>
                        <a:ea typeface="Calibri"/>
                        <a:cs typeface="Times New Roman"/>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96751">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FAQ</a:t>
                      </a:r>
                      <a:r>
                        <a:rPr lang="en-US" sz="1000" b="0" baseline="0" dirty="0" smtClean="0">
                          <a:solidFill>
                            <a:schemeClr val="tx1"/>
                          </a:solidFill>
                          <a:effectLst/>
                        </a:rPr>
                        <a:t> Module</a:t>
                      </a:r>
                      <a:endParaRPr lang="en-US" sz="1000" b="0" dirty="0" smtClean="0">
                        <a:solidFill>
                          <a:schemeClr val="tx1"/>
                        </a:solidFill>
                        <a:effectLst/>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Comparative Analysis Reports</a:t>
                      </a:r>
                      <a:endParaRPr lang="en-US" sz="1000" b="0" dirty="0" smtClean="0">
                        <a:solidFill>
                          <a:schemeClr val="tx1"/>
                        </a:solidFill>
                        <a:effectLst/>
                        <a:latin typeface="+mn-lt"/>
                        <a:ea typeface="Calibri"/>
                        <a:cs typeface="Times New Roman"/>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Product Tutorials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000" b="0" dirty="0" smtClean="0">
                          <a:solidFill>
                            <a:schemeClr val="tx1"/>
                          </a:solidFill>
                          <a:effectLst/>
                        </a:rPr>
                        <a:t>Thought Leadership Articles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alpha val="20000"/>
                      </a:sysClr>
                    </a:solidFill>
                  </a:tcPr>
                </a:tc>
                <a:extLst>
                  <a:ext uri="{0D108BD9-81ED-4DB2-BD59-A6C34878D82A}">
                    <a16:rowId xmlns:a16="http://schemas.microsoft.com/office/drawing/2014/main" val="10005"/>
                  </a:ext>
                </a:extLst>
              </a:tr>
              <a:tr h="185738">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Whitepapers</a:t>
                      </a: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latin typeface="Calibri"/>
                          <a:ea typeface="Calibri"/>
                          <a:cs typeface="Times New Roman"/>
                        </a:rPr>
                        <a:t>Infographics</a:t>
                      </a: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r>
                        <a:rPr lang="en-US" sz="1000" b="0" dirty="0" smtClean="0">
                          <a:solidFill>
                            <a:schemeClr val="tx1"/>
                          </a:solidFill>
                          <a:effectLst/>
                        </a:rPr>
                        <a:t>Live Demo</a:t>
                      </a:r>
                      <a:endParaRPr lang="en-US" sz="1000" b="0" dirty="0" smtClean="0">
                        <a:solidFill>
                          <a:schemeClr val="tx1"/>
                        </a:solidFill>
                        <a:effectLst/>
                        <a:latin typeface="+mn-lt"/>
                        <a:ea typeface="Calibri"/>
                        <a:cs typeface="Times New Roman"/>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endParaRPr lang="en-US" sz="1000" b="0" dirty="0">
                        <a:solidFill>
                          <a:schemeClr val="tx1"/>
                        </a:solidFill>
                        <a:effectLst/>
                        <a:latin typeface="Calibri"/>
                        <a:ea typeface="Calibri"/>
                        <a:cs typeface="Times New Roman"/>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85738">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000" b="0" kern="1200" dirty="0" smtClean="0">
                          <a:solidFill>
                            <a:schemeClr val="tx1"/>
                          </a:solidFill>
                          <a:effectLst/>
                          <a:latin typeface="Calibri"/>
                          <a:ea typeface="+mn-ea"/>
                          <a:cs typeface="+mn-cs"/>
                        </a:rPr>
                        <a:t>Educative Blogs</a:t>
                      </a: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alpha val="20000"/>
                      </a:sysClr>
                    </a:solidFill>
                  </a:tcPr>
                </a:tc>
                <a:tc vMerge="1">
                  <a:txBody>
                    <a:bodyPr/>
                    <a:lstStyle/>
                    <a:p>
                      <a:pPr marL="0" marR="0" lvl="0" indent="0">
                        <a:lnSpc>
                          <a:spcPct val="115000"/>
                        </a:lnSpc>
                        <a:spcBef>
                          <a:spcPts val="0"/>
                        </a:spcBef>
                        <a:spcAft>
                          <a:spcPts val="0"/>
                        </a:spcAft>
                        <a:buFontTx/>
                        <a:buNone/>
                      </a:pPr>
                      <a:endParaRPr lang="en-US" sz="1100" dirty="0">
                        <a:effectLst/>
                        <a:latin typeface="Calibri"/>
                        <a:ea typeface="Calibri"/>
                        <a:cs typeface="Times New Roman"/>
                      </a:endParaRPr>
                    </a:p>
                  </a:txBody>
                  <a:tcPr marL="68580" marR="68580" marT="0" marB="0" anchor="ctr">
                    <a:solidFill>
                      <a:schemeClr val="tx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nSpc>
                          <a:spcPct val="115000"/>
                        </a:lnSpc>
                        <a:spcBef>
                          <a:spcPts val="0"/>
                        </a:spcBef>
                        <a:spcAft>
                          <a:spcPts val="0"/>
                        </a:spcAft>
                        <a:buFontTx/>
                        <a:buNone/>
                      </a:pPr>
                      <a:endParaRPr lang="en-US" sz="1000" b="0" dirty="0">
                        <a:solidFill>
                          <a:schemeClr val="tx1"/>
                        </a:solidFill>
                        <a:effectLst/>
                        <a:latin typeface="Calibri"/>
                        <a:ea typeface="Calibri"/>
                        <a:cs typeface="Times New Roman"/>
                      </a:endParaRPr>
                    </a:p>
                  </a:txBody>
                  <a:tcPr marL="68580" marR="68580" marT="0" marB="0" anchor="ctr">
                    <a:lnL w="12700" cmpd="sng">
                      <a:solidFill>
                        <a:sysClr val="windowText" lastClr="000000"/>
                      </a:solidFill>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vMerge="1">
                  <a:txBody>
                    <a:bodyPr/>
                    <a:lstStyle/>
                    <a:p>
                      <a:pPr marL="0" marR="0" lvl="0" indent="0">
                        <a:lnSpc>
                          <a:spcPct val="115000"/>
                        </a:lnSpc>
                        <a:spcBef>
                          <a:spcPts val="0"/>
                        </a:spcBef>
                        <a:spcAft>
                          <a:spcPts val="0"/>
                        </a:spcAft>
                        <a:buFontTx/>
                        <a:buNone/>
                      </a:pPr>
                      <a:endParaRPr lang="en-US" sz="1100" dirty="0">
                        <a:effectLst/>
                        <a:latin typeface="Calibri"/>
                        <a:ea typeface="Calibri"/>
                        <a:cs typeface="Times New Roman"/>
                      </a:endParaRPr>
                    </a:p>
                  </a:txBody>
                  <a:tcPr marL="68580" marR="68580" marT="0" marB="0" anchor="ctr">
                    <a:solidFill>
                      <a:schemeClr val="tx1"/>
                    </a:solidFill>
                  </a:tcPr>
                </a:tc>
                <a:extLst>
                  <a:ext uri="{0D108BD9-81ED-4DB2-BD59-A6C34878D82A}">
                    <a16:rowId xmlns:a16="http://schemas.microsoft.com/office/drawing/2014/main" val="10007"/>
                  </a:ext>
                </a:extLst>
              </a:tr>
            </a:tbl>
          </a:graphicData>
        </a:graphic>
      </p:graphicFrame>
      <p:sp>
        <p:nvSpPr>
          <p:cNvPr id="3" name="TextBox 2"/>
          <p:cNvSpPr txBox="1"/>
          <p:nvPr/>
        </p:nvSpPr>
        <p:spPr>
          <a:xfrm>
            <a:off x="956386" y="4606426"/>
            <a:ext cx="5678414" cy="307777"/>
          </a:xfrm>
          <a:prstGeom prst="rect">
            <a:avLst/>
          </a:prstGeom>
          <a:noFill/>
        </p:spPr>
        <p:txBody>
          <a:bodyPr wrap="none" rtlCol="0">
            <a:spAutoFit/>
          </a:bodyPr>
          <a:lstStyle/>
          <a:p>
            <a:r>
              <a:rPr lang="en-US" sz="1400" b="1" dirty="0" smtClean="0"/>
              <a:t>Deployment of Relevant Content across the Customer Engagement Funnel:</a:t>
            </a:r>
            <a:endParaRPr lang="en-US" sz="1400" b="1" dirty="0"/>
          </a:p>
        </p:txBody>
      </p:sp>
      <p:sp>
        <p:nvSpPr>
          <p:cNvPr id="117" name="Title 1"/>
          <p:cNvSpPr txBox="1">
            <a:spLocks/>
          </p:cNvSpPr>
          <p:nvPr/>
        </p:nvSpPr>
        <p:spPr>
          <a:xfrm>
            <a:off x="838200" y="365125"/>
            <a:ext cx="9039225" cy="9705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200" dirty="0" smtClean="0"/>
              <a:t>Micro-Content to Create across Buyer Journeys</a:t>
            </a:r>
            <a:endParaRPr lang="en-US" sz="3200" dirty="0"/>
          </a:p>
        </p:txBody>
      </p:sp>
      <p:pic>
        <p:nvPicPr>
          <p:cNvPr id="58" name="Picture 57"/>
          <p:cNvPicPr>
            <a:picLocks noChangeAspect="1"/>
          </p:cNvPicPr>
          <p:nvPr/>
        </p:nvPicPr>
        <p:blipFill>
          <a:blip r:embed="rId2"/>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13753893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886"/>
            <a:ext cx="6720840" cy="1048564"/>
          </a:xfrm>
        </p:spPr>
        <p:txBody>
          <a:bodyPr>
            <a:normAutofit fontScale="90000"/>
          </a:bodyPr>
          <a:lstStyle/>
          <a:p>
            <a:r>
              <a:rPr lang="en-US" dirty="0" smtClean="0"/>
              <a:t>Tracking Your Content Distribution Efforts</a:t>
            </a: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2568531164"/>
              </p:ext>
            </p:extLst>
          </p:nvPr>
        </p:nvGraphicFramePr>
        <p:xfrm>
          <a:off x="838199" y="1548448"/>
          <a:ext cx="10515601" cy="2473960"/>
        </p:xfrm>
        <a:graphic>
          <a:graphicData uri="http://schemas.openxmlformats.org/drawingml/2006/table">
            <a:tbl>
              <a:tblPr firstRow="1" bandRow="1">
                <a:effectLst>
                  <a:outerShdw blurRad="50800" dist="38100" dir="2700000" algn="tl" rotWithShape="0">
                    <a:prstClr val="black">
                      <a:alpha val="40000"/>
                    </a:prstClr>
                  </a:outerShdw>
                </a:effectLst>
                <a:tableStyleId>{69CF1AB2-1976-4502-BF36-3FF5EA218861}</a:tableStyleId>
              </a:tblPr>
              <a:tblGrid>
                <a:gridCol w="1386841">
                  <a:extLst>
                    <a:ext uri="{9D8B030D-6E8A-4147-A177-3AD203B41FA5}">
                      <a16:colId xmlns:a16="http://schemas.microsoft.com/office/drawing/2014/main" val="495163383"/>
                    </a:ext>
                  </a:extLst>
                </a:gridCol>
                <a:gridCol w="1818640">
                  <a:extLst>
                    <a:ext uri="{9D8B030D-6E8A-4147-A177-3AD203B41FA5}">
                      <a16:colId xmlns:a16="http://schemas.microsoft.com/office/drawing/2014/main" val="891759699"/>
                    </a:ext>
                  </a:extLst>
                </a:gridCol>
                <a:gridCol w="1767840">
                  <a:extLst>
                    <a:ext uri="{9D8B030D-6E8A-4147-A177-3AD203B41FA5}">
                      <a16:colId xmlns:a16="http://schemas.microsoft.com/office/drawing/2014/main" val="2164791865"/>
                    </a:ext>
                  </a:extLst>
                </a:gridCol>
                <a:gridCol w="1572745">
                  <a:extLst>
                    <a:ext uri="{9D8B030D-6E8A-4147-A177-3AD203B41FA5}">
                      <a16:colId xmlns:a16="http://schemas.microsoft.com/office/drawing/2014/main" val="121536968"/>
                    </a:ext>
                  </a:extLst>
                </a:gridCol>
                <a:gridCol w="1602477">
                  <a:extLst>
                    <a:ext uri="{9D8B030D-6E8A-4147-A177-3AD203B41FA5}">
                      <a16:colId xmlns:a16="http://schemas.microsoft.com/office/drawing/2014/main" val="1696199699"/>
                    </a:ext>
                  </a:extLst>
                </a:gridCol>
                <a:gridCol w="2367058">
                  <a:extLst>
                    <a:ext uri="{9D8B030D-6E8A-4147-A177-3AD203B41FA5}">
                      <a16:colId xmlns:a16="http://schemas.microsoft.com/office/drawing/2014/main" val="1608335130"/>
                    </a:ext>
                  </a:extLst>
                </a:gridCol>
              </a:tblGrid>
              <a:tr h="370840">
                <a:tc>
                  <a:txBody>
                    <a:bodyPr/>
                    <a:lstStyle/>
                    <a:p>
                      <a:r>
                        <a:rPr lang="en-US" sz="1400" dirty="0" smtClean="0"/>
                        <a:t>Marketing Stages:</a:t>
                      </a:r>
                      <a:endParaRPr lang="en-US" sz="1400" dirty="0"/>
                    </a:p>
                  </a:txBody>
                  <a:tcPr anchor="ctr"/>
                </a:tc>
                <a:tc gridSpan="2">
                  <a:txBody>
                    <a:bodyPr/>
                    <a:lstStyle/>
                    <a:p>
                      <a:pPr algn="ctr"/>
                      <a:r>
                        <a:rPr lang="en-US" sz="1400" dirty="0" smtClean="0"/>
                        <a:t>AWARENESS</a:t>
                      </a:r>
                      <a:endParaRPr lang="en-US" sz="1400" dirty="0"/>
                    </a:p>
                  </a:txBody>
                  <a:tcPr anchor="ctr"/>
                </a:tc>
                <a:tc hMerge="1">
                  <a:txBody>
                    <a:bodyPr/>
                    <a:lstStyle/>
                    <a:p>
                      <a:endParaRPr lang="en-US"/>
                    </a:p>
                  </a:txBody>
                  <a:tcPr/>
                </a:tc>
                <a:tc>
                  <a:txBody>
                    <a:bodyPr/>
                    <a:lstStyle/>
                    <a:p>
                      <a:pPr algn="ctr"/>
                      <a:r>
                        <a:rPr lang="en-US" sz="1400" dirty="0" smtClean="0"/>
                        <a:t>CONSIDERATION</a:t>
                      </a:r>
                      <a:endParaRPr lang="en-US" sz="1400" dirty="0"/>
                    </a:p>
                  </a:txBody>
                  <a:tcPr anchor="ctr"/>
                </a:tc>
                <a:tc>
                  <a:txBody>
                    <a:bodyPr/>
                    <a:lstStyle/>
                    <a:p>
                      <a:pPr algn="ctr"/>
                      <a:r>
                        <a:rPr lang="en-US" sz="1400" dirty="0" smtClean="0"/>
                        <a:t>DECISION-MAKING</a:t>
                      </a:r>
                      <a:endParaRPr lang="en-US" sz="1400" dirty="0"/>
                    </a:p>
                  </a:txBody>
                  <a:tcPr anchor="ctr"/>
                </a:tc>
                <a:tc>
                  <a:txBody>
                    <a:bodyPr/>
                    <a:lstStyle/>
                    <a:p>
                      <a:pPr algn="ctr"/>
                      <a:r>
                        <a:rPr lang="en-US" sz="1400" dirty="0" smtClean="0"/>
                        <a:t>POST-PURCHASE</a:t>
                      </a:r>
                      <a:endParaRPr lang="en-US" sz="1400" dirty="0"/>
                    </a:p>
                  </a:txBody>
                  <a:tcPr anchor="ctr"/>
                </a:tc>
                <a:extLst>
                  <a:ext uri="{0D108BD9-81ED-4DB2-BD59-A6C34878D82A}">
                    <a16:rowId xmlns:a16="http://schemas.microsoft.com/office/drawing/2014/main" val="3470047190"/>
                  </a:ext>
                </a:extLst>
              </a:tr>
              <a:tr h="370840">
                <a:tc>
                  <a:txBody>
                    <a:bodyPr/>
                    <a:lstStyle/>
                    <a:p>
                      <a:r>
                        <a:rPr lang="en-US" sz="1400" dirty="0" smtClean="0"/>
                        <a:t>Objectives:</a:t>
                      </a:r>
                      <a:endParaRPr lang="en-US" sz="1400" b="1" dirty="0"/>
                    </a:p>
                  </a:txBody>
                  <a:tcPr anchor="ctr"/>
                </a:tc>
                <a:tc>
                  <a:txBody>
                    <a:bodyPr/>
                    <a:lstStyle/>
                    <a:p>
                      <a:pPr algn="ctr"/>
                      <a:r>
                        <a:rPr lang="en-US" sz="1400" dirty="0" smtClean="0"/>
                        <a:t>REACH</a:t>
                      </a:r>
                      <a:endParaRPr lang="en-US" sz="1400" b="1" dirty="0"/>
                    </a:p>
                  </a:txBody>
                  <a:tcPr anchor="ctr"/>
                </a:tc>
                <a:tc>
                  <a:txBody>
                    <a:bodyPr/>
                    <a:lstStyle/>
                    <a:p>
                      <a:pPr algn="ctr"/>
                      <a:r>
                        <a:rPr lang="en-US" sz="1400" dirty="0" smtClean="0"/>
                        <a:t>PERCEPTION</a:t>
                      </a:r>
                      <a:endParaRPr lang="en-US" sz="1400" b="1" dirty="0"/>
                    </a:p>
                  </a:txBody>
                  <a:tcPr anchor="ctr"/>
                </a:tc>
                <a:tc>
                  <a:txBody>
                    <a:bodyPr/>
                    <a:lstStyle/>
                    <a:p>
                      <a:pPr algn="ctr"/>
                      <a:r>
                        <a:rPr lang="en-US" sz="1400" dirty="0" smtClean="0"/>
                        <a:t>ENGAGEMENT</a:t>
                      </a:r>
                      <a:endParaRPr lang="en-US" sz="1400" b="1" dirty="0"/>
                    </a:p>
                  </a:txBody>
                  <a:tcPr anchor="ctr"/>
                </a:tc>
                <a:tc>
                  <a:txBody>
                    <a:bodyPr/>
                    <a:lstStyle/>
                    <a:p>
                      <a:pPr algn="ctr"/>
                      <a:r>
                        <a:rPr lang="en-US" sz="1400" dirty="0" smtClean="0"/>
                        <a:t>CONVERSION</a:t>
                      </a:r>
                      <a:endParaRPr lang="en-US" sz="1400" b="1" dirty="0"/>
                    </a:p>
                  </a:txBody>
                  <a:tcPr anchor="ctr"/>
                </a:tc>
                <a:tc>
                  <a:txBody>
                    <a:bodyPr/>
                    <a:lstStyle/>
                    <a:p>
                      <a:pPr algn="ctr"/>
                      <a:r>
                        <a:rPr lang="en-US" sz="1400" dirty="0" smtClean="0"/>
                        <a:t>SATISFACTION</a:t>
                      </a:r>
                      <a:r>
                        <a:rPr lang="en-US" sz="1400" baseline="0" dirty="0" smtClean="0"/>
                        <a:t> &amp; ADVOCACY</a:t>
                      </a:r>
                      <a:endParaRPr lang="en-US" sz="1400" b="1" dirty="0"/>
                    </a:p>
                  </a:txBody>
                  <a:tcPr anchor="ctr"/>
                </a:tc>
                <a:extLst>
                  <a:ext uri="{0D108BD9-81ED-4DB2-BD59-A6C34878D82A}">
                    <a16:rowId xmlns:a16="http://schemas.microsoft.com/office/drawing/2014/main" val="1338820604"/>
                  </a:ext>
                </a:extLst>
              </a:tr>
              <a:tr h="370840">
                <a:tc>
                  <a:txBody>
                    <a:bodyPr/>
                    <a:lstStyle/>
                    <a:p>
                      <a:r>
                        <a:rPr lang="en-US" dirty="0" smtClean="0"/>
                        <a:t>Content Distribution KPIs</a:t>
                      </a:r>
                      <a:endParaRPr lang="en-US" b="1" dirty="0"/>
                    </a:p>
                  </a:txBody>
                  <a:tcPr anchor="ctr"/>
                </a:tc>
                <a:tc>
                  <a:txBody>
                    <a:bodyPr/>
                    <a:lstStyle/>
                    <a:p>
                      <a:pPr marL="285750" indent="-285750">
                        <a:buFont typeface="Arial" panose="020B0604020202020204" pitchFamily="34" charset="0"/>
                        <a:buChar char="•"/>
                      </a:pPr>
                      <a:r>
                        <a:rPr lang="en-US" sz="1400" kern="1200" dirty="0" smtClean="0">
                          <a:effectLst/>
                        </a:rPr>
                        <a:t>Impressions</a:t>
                      </a:r>
                    </a:p>
                    <a:p>
                      <a:pPr marL="285750" indent="-285750">
                        <a:buFont typeface="Arial" panose="020B0604020202020204" pitchFamily="34" charset="0"/>
                        <a:buChar char="•"/>
                      </a:pPr>
                      <a:r>
                        <a:rPr lang="en-US" sz="1400" kern="1200" dirty="0" smtClean="0">
                          <a:effectLst/>
                        </a:rPr>
                        <a:t>Views</a:t>
                      </a:r>
                    </a:p>
                    <a:p>
                      <a:pPr marL="285750" indent="-285750">
                        <a:buFont typeface="Arial" panose="020B0604020202020204" pitchFamily="34" charset="0"/>
                        <a:buChar char="•"/>
                      </a:pPr>
                      <a:r>
                        <a:rPr lang="en-US" sz="1400" kern="1200" dirty="0" smtClean="0">
                          <a:effectLst/>
                        </a:rPr>
                        <a:t>Publication pickup</a:t>
                      </a:r>
                    </a:p>
                    <a:p>
                      <a:pPr marL="285750" indent="-285750">
                        <a:buFont typeface="Arial" panose="020B0604020202020204" pitchFamily="34" charset="0"/>
                        <a:buChar char="•"/>
                      </a:pPr>
                      <a:r>
                        <a:rPr lang="en-US" sz="1400" kern="1200" dirty="0" smtClean="0">
                          <a:effectLst/>
                        </a:rPr>
                        <a:t>Social content metrics</a:t>
                      </a:r>
                    </a:p>
                    <a:p>
                      <a:pPr marL="285750" indent="-285750">
                        <a:buFont typeface="Arial" panose="020B0604020202020204" pitchFamily="34" charset="0"/>
                        <a:buChar char="•"/>
                      </a:pPr>
                      <a:r>
                        <a:rPr lang="en-US" sz="1400" kern="1200" dirty="0" smtClean="0">
                          <a:effectLst/>
                        </a:rPr>
                        <a:t>Organic traffic (SEO)</a:t>
                      </a:r>
                      <a:endParaRPr lang="en-US" sz="1400" b="0" i="0" kern="1200" dirty="0" smtClean="0">
                        <a:solidFill>
                          <a:schemeClr val="tx1"/>
                        </a:solidFill>
                        <a:effectLst/>
                        <a:latin typeface="+mn-lt"/>
                        <a:ea typeface="+mn-ea"/>
                        <a:cs typeface="+mn-cs"/>
                      </a:endParaRPr>
                    </a:p>
                  </a:txBody>
                  <a:tcPr anchor="ctr"/>
                </a:tc>
                <a:tc>
                  <a:txBody>
                    <a:bodyPr/>
                    <a:lstStyle/>
                    <a:p>
                      <a:pPr marL="285750" indent="-285750">
                        <a:buFont typeface="Arial" panose="020B0604020202020204" pitchFamily="34" charset="0"/>
                        <a:buChar char="•"/>
                      </a:pPr>
                      <a:r>
                        <a:rPr lang="en-US" sz="1400" kern="1200" dirty="0" smtClean="0">
                          <a:effectLst/>
                        </a:rPr>
                        <a:t>Brand indexes / surveys</a:t>
                      </a:r>
                    </a:p>
                    <a:p>
                      <a:pPr marL="285750" indent="-285750">
                        <a:buFont typeface="Arial" panose="020B0604020202020204" pitchFamily="34" charset="0"/>
                        <a:buChar char="•"/>
                      </a:pPr>
                      <a:r>
                        <a:rPr lang="en-US" sz="1400" kern="1200" dirty="0" smtClean="0">
                          <a:effectLst/>
                        </a:rPr>
                        <a:t>Social sentiment </a:t>
                      </a:r>
                    </a:p>
                    <a:p>
                      <a:pPr marL="742950" lvl="1" indent="-285750">
                        <a:buFont typeface="Arial" panose="020B0604020202020204" pitchFamily="34" charset="0"/>
                        <a:buChar char="•"/>
                      </a:pPr>
                      <a:r>
                        <a:rPr lang="en-US" sz="1400" kern="1200" dirty="0" smtClean="0">
                          <a:effectLst/>
                        </a:rPr>
                        <a:t>Shares</a:t>
                      </a:r>
                    </a:p>
                    <a:p>
                      <a:pPr marL="742950" lvl="1" indent="-285750">
                        <a:buFont typeface="Arial" panose="020B0604020202020204" pitchFamily="34" charset="0"/>
                        <a:buChar char="•"/>
                      </a:pPr>
                      <a:r>
                        <a:rPr lang="en-US" sz="1400" kern="1200" dirty="0" smtClean="0">
                          <a:effectLst/>
                        </a:rPr>
                        <a:t>Reviews</a:t>
                      </a:r>
                    </a:p>
                    <a:p>
                      <a:pPr marL="742950" lvl="1" indent="-285750">
                        <a:buFont typeface="Arial" panose="020B0604020202020204" pitchFamily="34" charset="0"/>
                        <a:buChar char="•"/>
                      </a:pPr>
                      <a:r>
                        <a:rPr lang="en-US" sz="1400" kern="1200" dirty="0" smtClean="0">
                          <a:effectLst/>
                        </a:rPr>
                        <a:t>Comments</a:t>
                      </a:r>
                    </a:p>
                  </a:txBody>
                  <a:tcPr anchor="ctr"/>
                </a:tc>
                <a:tc>
                  <a:txBody>
                    <a:bodyPr/>
                    <a:lstStyle/>
                    <a:p>
                      <a:pPr marL="285750" indent="-285750">
                        <a:buFont typeface="Arial" panose="020B0604020202020204" pitchFamily="34" charset="0"/>
                        <a:buChar char="•"/>
                      </a:pPr>
                      <a:r>
                        <a:rPr lang="en-US" sz="1400" kern="1200" dirty="0" smtClean="0">
                          <a:effectLst/>
                        </a:rPr>
                        <a:t>Traffic</a:t>
                      </a:r>
                    </a:p>
                    <a:p>
                      <a:pPr marL="285750" indent="-285750">
                        <a:buFont typeface="Arial" panose="020B0604020202020204" pitchFamily="34" charset="0"/>
                        <a:buChar char="•"/>
                      </a:pPr>
                      <a:r>
                        <a:rPr lang="en-US" sz="1400" kern="1200" dirty="0" smtClean="0">
                          <a:effectLst/>
                        </a:rPr>
                        <a:t>Time on site</a:t>
                      </a:r>
                    </a:p>
                    <a:p>
                      <a:pPr marL="285750" indent="-285750">
                        <a:buFont typeface="Arial" panose="020B0604020202020204" pitchFamily="34" charset="0"/>
                        <a:buChar char="•"/>
                      </a:pPr>
                      <a:r>
                        <a:rPr lang="en-US" sz="1400" kern="1200" dirty="0" smtClean="0">
                          <a:effectLst/>
                        </a:rPr>
                        <a:t>Lead gen rate</a:t>
                      </a:r>
                    </a:p>
                    <a:p>
                      <a:pPr marL="285750" indent="-285750">
                        <a:buFont typeface="Arial" panose="020B0604020202020204" pitchFamily="34" charset="0"/>
                        <a:buChar char="•"/>
                      </a:pPr>
                      <a:r>
                        <a:rPr lang="en-US" sz="1400" kern="1200" dirty="0" smtClean="0">
                          <a:effectLst/>
                        </a:rPr>
                        <a:t>Leads (not yet qualified)</a:t>
                      </a:r>
                    </a:p>
                    <a:p>
                      <a:endParaRPr lang="en-US" sz="1400" dirty="0"/>
                    </a:p>
                  </a:txBody>
                  <a:tcPr anchor="ctr"/>
                </a:tc>
                <a:tc>
                  <a:txBody>
                    <a:bodyPr/>
                    <a:lstStyle/>
                    <a:p>
                      <a:pPr marL="285750" indent="-285750">
                        <a:buFont typeface="Arial" panose="020B0604020202020204" pitchFamily="34" charset="0"/>
                        <a:buChar char="•"/>
                      </a:pPr>
                      <a:r>
                        <a:rPr lang="en-US" sz="1400" kern="1200" dirty="0" smtClean="0">
                          <a:effectLst/>
                        </a:rPr>
                        <a:t>Leads</a:t>
                      </a:r>
                    </a:p>
                    <a:p>
                      <a:pPr marL="285750" indent="-285750">
                        <a:buFont typeface="Arial" panose="020B0604020202020204" pitchFamily="34" charset="0"/>
                        <a:buChar char="•"/>
                      </a:pPr>
                      <a:r>
                        <a:rPr lang="en-US" sz="1400" kern="1200" dirty="0" smtClean="0">
                          <a:effectLst/>
                        </a:rPr>
                        <a:t>Qualified leads</a:t>
                      </a:r>
                    </a:p>
                    <a:p>
                      <a:pPr marL="742950" lvl="1" indent="-285750">
                        <a:buFont typeface="Arial" panose="020B0604020202020204" pitchFamily="34" charset="0"/>
                        <a:buChar char="•"/>
                      </a:pPr>
                      <a:r>
                        <a:rPr lang="en-US" sz="1400" kern="1200" dirty="0" smtClean="0">
                          <a:effectLst/>
                        </a:rPr>
                        <a:t>MQLs</a:t>
                      </a:r>
                    </a:p>
                    <a:p>
                      <a:pPr marL="742950" lvl="1" indent="-285750">
                        <a:buFont typeface="Arial" panose="020B0604020202020204" pitchFamily="34" charset="0"/>
                        <a:buChar char="•"/>
                      </a:pPr>
                      <a:r>
                        <a:rPr lang="en-US" sz="1400" kern="1200" dirty="0" smtClean="0">
                          <a:effectLst/>
                        </a:rPr>
                        <a:t>SALs, SQLs</a:t>
                      </a:r>
                    </a:p>
                    <a:p>
                      <a:endParaRPr lang="en-US" sz="1400" dirty="0"/>
                    </a:p>
                  </a:txBody>
                  <a:tcPr anchor="ctr"/>
                </a:tc>
                <a:tc>
                  <a:txBody>
                    <a:bodyPr/>
                    <a:lstStyle/>
                    <a:p>
                      <a:pPr marL="285750" indent="-285750">
                        <a:buFont typeface="Arial" panose="020B0604020202020204" pitchFamily="34" charset="0"/>
                        <a:buChar char="•"/>
                      </a:pPr>
                      <a:r>
                        <a:rPr lang="en-US" sz="1400" kern="1200" dirty="0" smtClean="0">
                          <a:effectLst/>
                        </a:rPr>
                        <a:t>Product usage</a:t>
                      </a:r>
                    </a:p>
                    <a:p>
                      <a:pPr marL="285750" indent="-285750">
                        <a:buFont typeface="Arial" panose="020B0604020202020204" pitchFamily="34" charset="0"/>
                        <a:buChar char="•"/>
                      </a:pPr>
                      <a:r>
                        <a:rPr lang="en-US" sz="1400" kern="1200" dirty="0" smtClean="0">
                          <a:effectLst/>
                        </a:rPr>
                        <a:t>Customer review scores</a:t>
                      </a:r>
                    </a:p>
                    <a:p>
                      <a:pPr marL="285750" indent="-285750">
                        <a:buFont typeface="Arial" panose="020B0604020202020204" pitchFamily="34" charset="0"/>
                        <a:buChar char="•"/>
                      </a:pPr>
                      <a:r>
                        <a:rPr lang="en-US" sz="1400" kern="1200" dirty="0" smtClean="0">
                          <a:effectLst/>
                        </a:rPr>
                        <a:t>Product registrations</a:t>
                      </a:r>
                    </a:p>
                    <a:p>
                      <a:pPr marL="285750" indent="-285750">
                        <a:buFont typeface="Arial" panose="020B0604020202020204" pitchFamily="34" charset="0"/>
                        <a:buChar char="•"/>
                      </a:pPr>
                      <a:r>
                        <a:rPr lang="en-US" sz="1400" kern="1200" dirty="0" smtClean="0">
                          <a:effectLst/>
                        </a:rPr>
                        <a:t>Account renewals</a:t>
                      </a:r>
                    </a:p>
                    <a:p>
                      <a:pPr marL="285750" indent="-285750">
                        <a:buFont typeface="Arial" panose="020B0604020202020204" pitchFamily="34" charset="0"/>
                        <a:buChar char="•"/>
                      </a:pPr>
                      <a:r>
                        <a:rPr lang="en-US" sz="1400" kern="1200" dirty="0" smtClean="0">
                          <a:effectLst/>
                        </a:rPr>
                        <a:t>Product return rate</a:t>
                      </a:r>
                    </a:p>
                    <a:p>
                      <a:pPr marL="285750" indent="-285750">
                        <a:buFont typeface="Arial" panose="020B0604020202020204" pitchFamily="34" charset="0"/>
                        <a:buChar char="•"/>
                      </a:pPr>
                      <a:r>
                        <a:rPr lang="en-US" sz="1400" kern="1200" dirty="0" smtClean="0">
                          <a:effectLst/>
                        </a:rPr>
                        <a:t>Social fans/follows</a:t>
                      </a:r>
                    </a:p>
                    <a:p>
                      <a:endParaRPr lang="en-US" sz="1400" dirty="0"/>
                    </a:p>
                  </a:txBody>
                  <a:tcPr anchor="ctr"/>
                </a:tc>
                <a:extLst>
                  <a:ext uri="{0D108BD9-81ED-4DB2-BD59-A6C34878D82A}">
                    <a16:rowId xmlns:a16="http://schemas.microsoft.com/office/drawing/2014/main" val="4104822643"/>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747155256"/>
              </p:ext>
            </p:extLst>
          </p:nvPr>
        </p:nvGraphicFramePr>
        <p:xfrm>
          <a:off x="838198" y="4490720"/>
          <a:ext cx="9311642" cy="1920240"/>
        </p:xfrm>
        <a:graphic>
          <a:graphicData uri="http://schemas.openxmlformats.org/drawingml/2006/table">
            <a:tbl>
              <a:tblPr firstRow="1" bandRow="1">
                <a:effectLst>
                  <a:outerShdw blurRad="50800" dist="38100" dir="2700000" algn="tl" rotWithShape="0">
                    <a:prstClr val="black">
                      <a:alpha val="40000"/>
                    </a:prstClr>
                  </a:outerShdw>
                </a:effectLst>
                <a:tableStyleId>{00A15C55-8517-42AA-B614-E9B94910E393}</a:tableStyleId>
              </a:tblPr>
              <a:tblGrid>
                <a:gridCol w="2443482">
                  <a:extLst>
                    <a:ext uri="{9D8B030D-6E8A-4147-A177-3AD203B41FA5}">
                      <a16:colId xmlns:a16="http://schemas.microsoft.com/office/drawing/2014/main" val="875148355"/>
                    </a:ext>
                  </a:extLst>
                </a:gridCol>
                <a:gridCol w="6868160">
                  <a:extLst>
                    <a:ext uri="{9D8B030D-6E8A-4147-A177-3AD203B41FA5}">
                      <a16:colId xmlns:a16="http://schemas.microsoft.com/office/drawing/2014/main" val="993322807"/>
                    </a:ext>
                  </a:extLst>
                </a:gridCol>
              </a:tblGrid>
              <a:tr h="262951">
                <a:tc>
                  <a:txBody>
                    <a:bodyPr/>
                    <a:lstStyle/>
                    <a:p>
                      <a:r>
                        <a:rPr lang="en-US" sz="1200" dirty="0" smtClean="0"/>
                        <a:t>Objectives:</a:t>
                      </a:r>
                      <a:endParaRPr lang="en-US" sz="1200" dirty="0"/>
                    </a:p>
                  </a:txBody>
                  <a:tcPr/>
                </a:tc>
                <a:tc>
                  <a:txBody>
                    <a:bodyPr/>
                    <a:lstStyle/>
                    <a:p>
                      <a:r>
                        <a:rPr lang="en-US" sz="1200" dirty="0" smtClean="0"/>
                        <a:t>Influencer Marketing KPIs</a:t>
                      </a:r>
                      <a:endParaRPr lang="en-US" sz="1200" dirty="0"/>
                    </a:p>
                  </a:txBody>
                  <a:tcPr/>
                </a:tc>
                <a:extLst>
                  <a:ext uri="{0D108BD9-81ED-4DB2-BD59-A6C34878D82A}">
                    <a16:rowId xmlns:a16="http://schemas.microsoft.com/office/drawing/2014/main" val="399122769"/>
                  </a:ext>
                </a:extLst>
              </a:tr>
              <a:tr h="262951">
                <a:tc>
                  <a:txBody>
                    <a:bodyPr/>
                    <a:lstStyle/>
                    <a:p>
                      <a:r>
                        <a:rPr lang="en-US" sz="1200" dirty="0" smtClean="0"/>
                        <a:t>BRAND AWARENESS</a:t>
                      </a:r>
                      <a:endParaRPr lang="en-US" sz="1200" dirty="0"/>
                    </a:p>
                  </a:txBody>
                  <a:tcPr/>
                </a:tc>
                <a:tc>
                  <a:txBody>
                    <a:bodyPr/>
                    <a:lstStyle/>
                    <a:p>
                      <a:r>
                        <a:rPr lang="en-US" sz="1200" dirty="0" smtClean="0"/>
                        <a:t>Website traffic • Page views • Video views • Document views • Downloads • Social chatter • Referral links</a:t>
                      </a:r>
                      <a:endParaRPr lang="en-US" sz="1200" dirty="0"/>
                    </a:p>
                  </a:txBody>
                  <a:tcPr/>
                </a:tc>
                <a:extLst>
                  <a:ext uri="{0D108BD9-81ED-4DB2-BD59-A6C34878D82A}">
                    <a16:rowId xmlns:a16="http://schemas.microsoft.com/office/drawing/2014/main" val="2490325548"/>
                  </a:ext>
                </a:extLst>
              </a:tr>
              <a:tr h="262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ENGAGEMENT</a:t>
                      </a:r>
                      <a:endParaRPr lang="en-US" sz="1200" dirty="0"/>
                    </a:p>
                  </a:txBody>
                  <a:tcPr/>
                </a:tc>
                <a:tc>
                  <a:txBody>
                    <a:bodyPr/>
                    <a:lstStyle/>
                    <a:p>
                      <a:r>
                        <a:rPr lang="en-US" sz="1200" dirty="0" smtClean="0"/>
                        <a:t>Blog comments • Likes, shares, tweets, +1s, pins • Forwards • Inbound links</a:t>
                      </a:r>
                      <a:endParaRPr lang="en-US" sz="1200" dirty="0"/>
                    </a:p>
                  </a:txBody>
                  <a:tcPr/>
                </a:tc>
                <a:extLst>
                  <a:ext uri="{0D108BD9-81ED-4DB2-BD59-A6C34878D82A}">
                    <a16:rowId xmlns:a16="http://schemas.microsoft.com/office/drawing/2014/main" val="973098264"/>
                  </a:ext>
                </a:extLst>
              </a:tr>
              <a:tr h="262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LEAD GENERATION</a:t>
                      </a:r>
                      <a:endParaRPr lang="en-US" sz="1200" dirty="0"/>
                    </a:p>
                  </a:txBody>
                  <a:tcPr/>
                </a:tc>
                <a:tc>
                  <a:txBody>
                    <a:bodyPr/>
                    <a:lstStyle/>
                    <a:p>
                      <a:r>
                        <a:rPr lang="en-US" sz="1200" dirty="0" smtClean="0"/>
                        <a:t>Form completions and downloads • Email subscriptions • Blog subscriptions • Conversion rate</a:t>
                      </a:r>
                      <a:endParaRPr lang="en-US" sz="1200" dirty="0"/>
                    </a:p>
                  </a:txBody>
                  <a:tcPr/>
                </a:tc>
                <a:extLst>
                  <a:ext uri="{0D108BD9-81ED-4DB2-BD59-A6C34878D82A}">
                    <a16:rowId xmlns:a16="http://schemas.microsoft.com/office/drawing/2014/main" val="2767158953"/>
                  </a:ext>
                </a:extLst>
              </a:tr>
              <a:tr h="262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SALES</a:t>
                      </a:r>
                      <a:endParaRPr lang="en-US" sz="1200" dirty="0"/>
                    </a:p>
                  </a:txBody>
                  <a:tcPr/>
                </a:tc>
                <a:tc>
                  <a:txBody>
                    <a:bodyPr/>
                    <a:lstStyle/>
                    <a:p>
                      <a:r>
                        <a:rPr lang="en-US" sz="1200" dirty="0" smtClean="0"/>
                        <a:t>Online sales • Offline sales • Manual reporting and anecdotes</a:t>
                      </a:r>
                      <a:endParaRPr lang="en-US" sz="1200" dirty="0"/>
                    </a:p>
                  </a:txBody>
                  <a:tcPr/>
                </a:tc>
                <a:extLst>
                  <a:ext uri="{0D108BD9-81ED-4DB2-BD59-A6C34878D82A}">
                    <a16:rowId xmlns:a16="http://schemas.microsoft.com/office/drawing/2014/main" val="1486887545"/>
                  </a:ext>
                </a:extLst>
              </a:tr>
              <a:tr h="262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CUSTOMER RETENTION / LOYALTY</a:t>
                      </a:r>
                      <a:endParaRPr lang="en-US" sz="1200" dirty="0"/>
                    </a:p>
                  </a:txBody>
                  <a:tcPr/>
                </a:tc>
                <a:tc>
                  <a:txBody>
                    <a:bodyPr/>
                    <a:lstStyle/>
                    <a:p>
                      <a:r>
                        <a:rPr lang="en-US" sz="1200" dirty="0" smtClean="0"/>
                        <a:t>Percentage of content consumed by existing customers • Retention/renewal rates</a:t>
                      </a:r>
                      <a:endParaRPr lang="en-US" sz="1200" dirty="0"/>
                    </a:p>
                  </a:txBody>
                  <a:tcPr/>
                </a:tc>
                <a:extLst>
                  <a:ext uri="{0D108BD9-81ED-4DB2-BD59-A6C34878D82A}">
                    <a16:rowId xmlns:a16="http://schemas.microsoft.com/office/drawing/2014/main" val="3367611095"/>
                  </a:ext>
                </a:extLst>
              </a:tr>
              <a:tr h="2455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UPSELL / CROSS-SELL</a:t>
                      </a:r>
                    </a:p>
                  </a:txBody>
                  <a:tcPr/>
                </a:tc>
                <a:tc>
                  <a:txBody>
                    <a:bodyPr/>
                    <a:lstStyle/>
                    <a:p>
                      <a:r>
                        <a:rPr lang="en-US" sz="1200" dirty="0" smtClean="0"/>
                        <a:t>Sales for new products / services</a:t>
                      </a:r>
                      <a:endParaRPr lang="en-US" sz="1200" dirty="0"/>
                    </a:p>
                  </a:txBody>
                  <a:tcPr/>
                </a:tc>
                <a:extLst>
                  <a:ext uri="{0D108BD9-81ED-4DB2-BD59-A6C34878D82A}">
                    <a16:rowId xmlns:a16="http://schemas.microsoft.com/office/drawing/2014/main" val="1235767921"/>
                  </a:ext>
                </a:extLst>
              </a:tr>
            </a:tbl>
          </a:graphicData>
        </a:graphic>
      </p:graphicFrame>
      <p:sp>
        <p:nvSpPr>
          <p:cNvPr id="14" name="TextBox 13"/>
          <p:cNvSpPr txBox="1"/>
          <p:nvPr/>
        </p:nvSpPr>
        <p:spPr>
          <a:xfrm>
            <a:off x="838198" y="4022408"/>
            <a:ext cx="4088427" cy="276999"/>
          </a:xfrm>
          <a:prstGeom prst="rect">
            <a:avLst/>
          </a:prstGeom>
          <a:noFill/>
        </p:spPr>
        <p:txBody>
          <a:bodyPr wrap="none" rtlCol="0">
            <a:spAutoFit/>
          </a:bodyPr>
          <a:lstStyle/>
          <a:p>
            <a:r>
              <a:rPr lang="en-US" sz="1200" dirty="0" smtClean="0"/>
              <a:t>Source: </a:t>
            </a:r>
            <a:r>
              <a:rPr lang="en-US" sz="1200" dirty="0" err="1" smtClean="0">
                <a:hlinkClick r:id="rId2"/>
              </a:rPr>
              <a:t>ColumnFive</a:t>
            </a:r>
            <a:r>
              <a:rPr lang="en-US" sz="1200" dirty="0" smtClean="0">
                <a:hlinkClick r:id="rId2"/>
              </a:rPr>
              <a:t> Media – Content Distribution Metrics Blog</a:t>
            </a:r>
            <a:endParaRPr lang="en-US" sz="1200" dirty="0"/>
          </a:p>
        </p:txBody>
      </p:sp>
      <p:sp>
        <p:nvSpPr>
          <p:cNvPr id="15" name="TextBox 14"/>
          <p:cNvSpPr txBox="1"/>
          <p:nvPr/>
        </p:nvSpPr>
        <p:spPr>
          <a:xfrm>
            <a:off x="838198" y="6410960"/>
            <a:ext cx="2710101" cy="276999"/>
          </a:xfrm>
          <a:prstGeom prst="rect">
            <a:avLst/>
          </a:prstGeom>
          <a:noFill/>
        </p:spPr>
        <p:txBody>
          <a:bodyPr wrap="none" rtlCol="0">
            <a:spAutoFit/>
          </a:bodyPr>
          <a:lstStyle/>
          <a:p>
            <a:r>
              <a:rPr lang="en-US" sz="1200" dirty="0" smtClean="0"/>
              <a:t>Source: </a:t>
            </a:r>
            <a:r>
              <a:rPr lang="en-US" sz="1200" dirty="0" smtClean="0">
                <a:hlinkClick r:id="rId3"/>
              </a:rPr>
              <a:t>CMI Influencer Marketing eBook</a:t>
            </a:r>
            <a:endParaRPr lang="en-US" sz="1200" dirty="0"/>
          </a:p>
        </p:txBody>
      </p:sp>
      <p:sp>
        <p:nvSpPr>
          <p:cNvPr id="19" name="TextBox 18"/>
          <p:cNvSpPr txBox="1"/>
          <p:nvPr/>
        </p:nvSpPr>
        <p:spPr>
          <a:xfrm>
            <a:off x="10281920" y="4595078"/>
            <a:ext cx="1351280" cy="1815882"/>
          </a:xfrm>
          <a:prstGeom prst="rect">
            <a:avLst/>
          </a:prstGeom>
          <a:noFill/>
        </p:spPr>
        <p:txBody>
          <a:bodyPr wrap="square" rtlCol="0">
            <a:spAutoFit/>
          </a:bodyPr>
          <a:lstStyle/>
          <a:p>
            <a:r>
              <a:rPr lang="en-US" sz="1600" dirty="0" smtClean="0"/>
              <a:t>Check our Influencer Tracker Here: </a:t>
            </a:r>
            <a:r>
              <a:rPr lang="en-US" sz="1600" dirty="0" smtClean="0">
                <a:hlinkClick r:id="rId4"/>
              </a:rPr>
              <a:t>Milestone Influencer Marketing Dashboard</a:t>
            </a:r>
            <a:endParaRPr lang="en-US" sz="1600" dirty="0"/>
          </a:p>
        </p:txBody>
      </p:sp>
      <p:pic>
        <p:nvPicPr>
          <p:cNvPr id="9" name="Picture 8"/>
          <p:cNvPicPr>
            <a:picLocks noChangeAspect="1"/>
          </p:cNvPicPr>
          <p:nvPr/>
        </p:nvPicPr>
        <p:blipFill>
          <a:blip r:embed="rId5"/>
          <a:stretch>
            <a:fillRect/>
          </a:stretch>
        </p:blipFill>
        <p:spPr>
          <a:xfrm>
            <a:off x="9165879" y="264175"/>
            <a:ext cx="2896198" cy="711603"/>
          </a:xfrm>
          <a:prstGeom prst="rect">
            <a:avLst/>
          </a:prstGeom>
        </p:spPr>
      </p:pic>
    </p:spTree>
    <p:extLst>
      <p:ext uri="{BB962C8B-B14F-4D97-AF65-F5344CB8AC3E}">
        <p14:creationId xmlns:p14="http://schemas.microsoft.com/office/powerpoint/2010/main" val="360074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Distribution Checklist</a:t>
            </a:r>
            <a:endParaRPr lang="en-US" dirty="0"/>
          </a:p>
        </p:txBody>
      </p:sp>
      <p:pic>
        <p:nvPicPr>
          <p:cNvPr id="4" name="Picture 3"/>
          <p:cNvPicPr>
            <a:picLocks noChangeAspect="1"/>
          </p:cNvPicPr>
          <p:nvPr/>
        </p:nvPicPr>
        <p:blipFill>
          <a:blip r:embed="rId2"/>
          <a:stretch>
            <a:fillRect/>
          </a:stretch>
        </p:blipFill>
        <p:spPr>
          <a:xfrm>
            <a:off x="788194" y="1690688"/>
            <a:ext cx="10615612" cy="4057705"/>
          </a:xfrm>
          <a:prstGeom prst="rect">
            <a:avLst/>
          </a:prstGeom>
        </p:spPr>
      </p:pic>
      <p:sp>
        <p:nvSpPr>
          <p:cNvPr id="5" name="TextBox 4"/>
          <p:cNvSpPr txBox="1"/>
          <p:nvPr/>
        </p:nvSpPr>
        <p:spPr>
          <a:xfrm rot="16200000">
            <a:off x="9557795" y="4078534"/>
            <a:ext cx="4654608" cy="276999"/>
          </a:xfrm>
          <a:prstGeom prst="rect">
            <a:avLst/>
          </a:prstGeom>
          <a:noFill/>
        </p:spPr>
        <p:txBody>
          <a:bodyPr wrap="none" rtlCol="0">
            <a:spAutoFit/>
          </a:bodyPr>
          <a:lstStyle/>
          <a:p>
            <a:r>
              <a:rPr lang="en-US" sz="1200" dirty="0" smtClean="0"/>
              <a:t>Source: </a:t>
            </a:r>
            <a:r>
              <a:rPr lang="en-US" sz="1200" dirty="0" smtClean="0">
                <a:hlinkClick r:id="rId3"/>
              </a:rPr>
              <a:t>Going beyond the Distribution Basics – Ross Simmonds Keynote</a:t>
            </a:r>
            <a:endParaRPr lang="en-US" sz="1200" dirty="0"/>
          </a:p>
        </p:txBody>
      </p:sp>
      <p:sp>
        <p:nvSpPr>
          <p:cNvPr id="7" name="TextBox 6"/>
          <p:cNvSpPr txBox="1"/>
          <p:nvPr/>
        </p:nvSpPr>
        <p:spPr>
          <a:xfrm>
            <a:off x="788194" y="6267339"/>
            <a:ext cx="6517490" cy="338554"/>
          </a:xfrm>
          <a:prstGeom prst="rect">
            <a:avLst/>
          </a:prstGeom>
          <a:noFill/>
        </p:spPr>
        <p:txBody>
          <a:bodyPr wrap="none" rtlCol="0">
            <a:spAutoFit/>
          </a:bodyPr>
          <a:lstStyle/>
          <a:p>
            <a:r>
              <a:rPr lang="en-US" sz="1600" dirty="0" smtClean="0"/>
              <a:t>Find the Full Checklist Here: </a:t>
            </a:r>
            <a:r>
              <a:rPr lang="en-US" sz="1600" dirty="0" smtClean="0">
                <a:hlinkClick r:id="rId4"/>
              </a:rPr>
              <a:t>Ross Simmonds – Content Distribution Checklist</a:t>
            </a:r>
            <a:endParaRPr lang="en-US" sz="1600" dirty="0"/>
          </a:p>
        </p:txBody>
      </p:sp>
      <p:pic>
        <p:nvPicPr>
          <p:cNvPr id="9" name="Picture 8"/>
          <p:cNvPicPr>
            <a:picLocks noChangeAspect="1"/>
          </p:cNvPicPr>
          <p:nvPr/>
        </p:nvPicPr>
        <p:blipFill>
          <a:blip r:embed="rId5"/>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2818465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1200" y="1690688"/>
            <a:ext cx="11480800" cy="1306512"/>
          </a:xfrm>
          <a:prstGeom prst="rect">
            <a:avLst/>
          </a:prstGeom>
          <a:solidFill>
            <a:srgbClr val="00206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Package Offerings – The Distro Doc</a:t>
            </a:r>
            <a:endParaRPr lang="en-US" dirty="0"/>
          </a:p>
        </p:txBody>
      </p:sp>
      <p:sp>
        <p:nvSpPr>
          <p:cNvPr id="3" name="Content Placeholder 2"/>
          <p:cNvSpPr>
            <a:spLocks noGrp="1"/>
          </p:cNvSpPr>
          <p:nvPr>
            <p:ph idx="1"/>
          </p:nvPr>
        </p:nvSpPr>
        <p:spPr/>
        <p:txBody>
          <a:bodyPr/>
          <a:lstStyle/>
          <a:p>
            <a:r>
              <a:rPr lang="en-US" dirty="0" smtClean="0">
                <a:solidFill>
                  <a:schemeClr val="bg1"/>
                </a:solidFill>
              </a:rPr>
              <a:t>Combine all your post-publication strategies neatly in a document.</a:t>
            </a:r>
          </a:p>
          <a:p>
            <a:r>
              <a:rPr lang="en-US" dirty="0" smtClean="0">
                <a:solidFill>
                  <a:schemeClr val="bg1"/>
                </a:solidFill>
              </a:rPr>
              <a:t>This should accompany your media &amp; content strategy presentations.</a:t>
            </a:r>
            <a:endParaRPr lang="en-US" dirty="0">
              <a:solidFill>
                <a:schemeClr val="bg1"/>
              </a:solidFill>
            </a:endParaRPr>
          </a:p>
        </p:txBody>
      </p:sp>
      <p:pic>
        <p:nvPicPr>
          <p:cNvPr id="6" name="Picture 5"/>
          <p:cNvPicPr>
            <a:picLocks noChangeAspect="1"/>
          </p:cNvPicPr>
          <p:nvPr/>
        </p:nvPicPr>
        <p:blipFill>
          <a:blip r:embed="rId2"/>
          <a:stretch>
            <a:fillRect/>
          </a:stretch>
        </p:blipFill>
        <p:spPr>
          <a:xfrm>
            <a:off x="711200" y="3376005"/>
            <a:ext cx="3595355" cy="868228"/>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3"/>
          <a:stretch>
            <a:fillRect/>
          </a:stretch>
        </p:blipFill>
        <p:spPr>
          <a:xfrm>
            <a:off x="8181182" y="3376005"/>
            <a:ext cx="3661341" cy="3049651"/>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rotWithShape="1">
          <a:blip r:embed="rId4"/>
          <a:srcRect r="29882"/>
          <a:stretch/>
        </p:blipFill>
        <p:spPr>
          <a:xfrm>
            <a:off x="711200" y="4322763"/>
            <a:ext cx="2450673" cy="1955424"/>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5"/>
          <a:stretch>
            <a:fillRect/>
          </a:stretch>
        </p:blipFill>
        <p:spPr>
          <a:xfrm>
            <a:off x="4423627" y="3376005"/>
            <a:ext cx="3640482" cy="2676572"/>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6"/>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258941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84410"/>
            <a:ext cx="9144000" cy="1505089"/>
          </a:xfrm>
        </p:spPr>
        <p:txBody>
          <a:bodyPr>
            <a:normAutofit/>
          </a:bodyPr>
          <a:lstStyle/>
          <a:p>
            <a:r>
              <a:rPr lang="en-US" dirty="0" smtClean="0"/>
              <a:t>Appendix</a:t>
            </a:r>
            <a:endParaRPr lang="en-US"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artisticGlowEdges/>
                    </a14:imgEffect>
                  </a14:imgLayer>
                </a14:imgProps>
              </a:ext>
            </a:extLst>
          </a:blip>
          <a:stretch>
            <a:fillRect/>
          </a:stretch>
        </p:blipFill>
        <p:spPr>
          <a:xfrm>
            <a:off x="2411410" y="4145045"/>
            <a:ext cx="7369179" cy="2712955"/>
          </a:xfrm>
          <a:prstGeom prst="rect">
            <a:avLst/>
          </a:prstGeom>
        </p:spPr>
      </p:pic>
      <p:pic>
        <p:nvPicPr>
          <p:cNvPr id="5" name="Picture 4"/>
          <p:cNvPicPr>
            <a:picLocks noChangeAspect="1"/>
          </p:cNvPicPr>
          <p:nvPr/>
        </p:nvPicPr>
        <p:blipFill rotWithShape="1">
          <a:blip r:embed="rId4"/>
          <a:srcRect r="93953"/>
          <a:stretch/>
        </p:blipFill>
        <p:spPr>
          <a:xfrm>
            <a:off x="-11575" y="4145045"/>
            <a:ext cx="2407535" cy="2712955"/>
          </a:xfrm>
          <a:prstGeom prst="rect">
            <a:avLst/>
          </a:prstGeom>
        </p:spPr>
      </p:pic>
      <p:pic>
        <p:nvPicPr>
          <p:cNvPr id="6" name="Picture 5"/>
          <p:cNvPicPr>
            <a:picLocks noChangeAspect="1"/>
          </p:cNvPicPr>
          <p:nvPr/>
        </p:nvPicPr>
        <p:blipFill rotWithShape="1">
          <a:blip r:embed="rId4"/>
          <a:srcRect r="93953"/>
          <a:stretch/>
        </p:blipFill>
        <p:spPr>
          <a:xfrm flipH="1">
            <a:off x="9796040" y="4145044"/>
            <a:ext cx="2407535" cy="2718743"/>
          </a:xfrm>
          <a:prstGeom prst="rect">
            <a:avLst/>
          </a:prstGeom>
        </p:spPr>
      </p:pic>
      <p:sp>
        <p:nvSpPr>
          <p:cNvPr id="3" name="Subtitle 2"/>
          <p:cNvSpPr>
            <a:spLocks noGrp="1"/>
          </p:cNvSpPr>
          <p:nvPr>
            <p:ph type="subTitle" idx="1"/>
          </p:nvPr>
        </p:nvSpPr>
        <p:spPr>
          <a:xfrm>
            <a:off x="1523999" y="3414532"/>
            <a:ext cx="9144000" cy="2479876"/>
          </a:xfrm>
        </p:spPr>
        <p:txBody>
          <a:bodyPr/>
          <a:lstStyle/>
          <a:p>
            <a:r>
              <a:rPr lang="en-US" b="1" dirty="0" smtClean="0"/>
              <a:t>Intelligent Tools &amp; Impact Framework to Keep Your Success  in Check</a:t>
            </a:r>
            <a:endParaRPr lang="en-US" b="1" dirty="0"/>
          </a:p>
        </p:txBody>
      </p:sp>
      <p:cxnSp>
        <p:nvCxnSpPr>
          <p:cNvPr id="9" name="Straight Connector 8"/>
          <p:cNvCxnSpPr/>
          <p:nvPr/>
        </p:nvCxnSpPr>
        <p:spPr>
          <a:xfrm>
            <a:off x="5000263" y="3022995"/>
            <a:ext cx="2268638"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5"/>
          <a:stretch>
            <a:fillRect/>
          </a:stretch>
        </p:blipFill>
        <p:spPr>
          <a:xfrm>
            <a:off x="4076883" y="315031"/>
            <a:ext cx="4191362" cy="1029828"/>
          </a:xfrm>
          <a:prstGeom prst="rect">
            <a:avLst/>
          </a:prstGeom>
        </p:spPr>
      </p:pic>
    </p:spTree>
    <p:extLst>
      <p:ext uri="{BB962C8B-B14F-4D97-AF65-F5344CB8AC3E}">
        <p14:creationId xmlns:p14="http://schemas.microsoft.com/office/powerpoint/2010/main" val="12885345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7670074" cy="1182816"/>
          </a:xfrm>
        </p:spPr>
        <p:txBody>
          <a:bodyPr>
            <a:normAutofit fontScale="90000"/>
          </a:bodyPr>
          <a:lstStyle/>
          <a:p>
            <a:r>
              <a:rPr lang="en-US" dirty="0" smtClean="0"/>
              <a:t>Discover Audiences with Intelligence Tools</a:t>
            </a:r>
            <a:endParaRPr lang="en-US" dirty="0"/>
          </a:p>
        </p:txBody>
      </p:sp>
      <p:grpSp>
        <p:nvGrpSpPr>
          <p:cNvPr id="14" name="Group 13"/>
          <p:cNvGrpSpPr/>
          <p:nvPr/>
        </p:nvGrpSpPr>
        <p:grpSpPr>
          <a:xfrm>
            <a:off x="611298" y="2012000"/>
            <a:ext cx="5454164" cy="2114221"/>
            <a:chOff x="611298" y="2243176"/>
            <a:chExt cx="5454164" cy="2114221"/>
          </a:xfrm>
        </p:grpSpPr>
        <p:pic>
          <p:nvPicPr>
            <p:cNvPr id="4" name="Picture 3"/>
            <p:cNvPicPr>
              <a:picLocks noChangeAspect="1"/>
            </p:cNvPicPr>
            <p:nvPr/>
          </p:nvPicPr>
          <p:blipFill>
            <a:blip r:embed="rId2"/>
            <a:stretch>
              <a:fillRect/>
            </a:stretch>
          </p:blipFill>
          <p:spPr>
            <a:xfrm>
              <a:off x="948355" y="2466840"/>
              <a:ext cx="5117107" cy="1890557"/>
            </a:xfrm>
            <a:prstGeom prst="rect">
              <a:avLst/>
            </a:prstGeom>
            <a:ln>
              <a:noFill/>
            </a:ln>
            <a:effectLst>
              <a:outerShdw blurRad="292100" dist="139700" dir="2700000" algn="tl" rotWithShape="0">
                <a:srgbClr val="333333">
                  <a:alpha val="65000"/>
                </a:srgbClr>
              </a:outerShdw>
            </a:effectLst>
          </p:spPr>
        </p:pic>
        <p:sp>
          <p:nvSpPr>
            <p:cNvPr id="10" name="Flowchart: Alternate Process 9"/>
            <p:cNvSpPr/>
            <p:nvPr/>
          </p:nvSpPr>
          <p:spPr>
            <a:xfrm>
              <a:off x="611298" y="2243176"/>
              <a:ext cx="3057138" cy="447327"/>
            </a:xfrm>
            <a:prstGeom prst="flowChartAlternateProcess">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r>
                <a:rPr lang="en-US" b="1" dirty="0" smtClean="0"/>
                <a:t>Facebook Audience Insights</a:t>
              </a:r>
              <a:endParaRPr lang="en-US" b="1" dirty="0"/>
            </a:p>
          </p:txBody>
        </p:sp>
        <p:pic>
          <p:nvPicPr>
            <p:cNvPr id="11" name="Picture 10" descr="Image result for facebook round icon 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270" t="10158" r="15264" b="10570"/>
            <a:stretch/>
          </p:blipFill>
          <p:spPr bwMode="auto">
            <a:xfrm>
              <a:off x="3500483" y="2270751"/>
              <a:ext cx="394855" cy="392175"/>
            </a:xfrm>
            <a:prstGeom prst="rect">
              <a:avLst/>
            </a:prstGeom>
            <a:ln>
              <a:noFill/>
            </a:ln>
            <a:effectLst/>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611298" y="4366616"/>
            <a:ext cx="4095510" cy="2114221"/>
            <a:chOff x="6531850" y="2243176"/>
            <a:chExt cx="4095510" cy="2114221"/>
          </a:xfrm>
        </p:grpSpPr>
        <p:pic>
          <p:nvPicPr>
            <p:cNvPr id="5" name="Picture 4"/>
            <p:cNvPicPr>
              <a:picLocks noChangeAspect="1"/>
            </p:cNvPicPr>
            <p:nvPr/>
          </p:nvPicPr>
          <p:blipFill rotWithShape="1">
            <a:blip r:embed="rId4"/>
            <a:srcRect b="24279"/>
            <a:stretch/>
          </p:blipFill>
          <p:spPr>
            <a:xfrm>
              <a:off x="7224377" y="2466840"/>
              <a:ext cx="3402983" cy="1890557"/>
            </a:xfrm>
            <a:prstGeom prst="rect">
              <a:avLst/>
            </a:prstGeom>
            <a:ln>
              <a:noFill/>
            </a:ln>
            <a:effectLst>
              <a:outerShdw blurRad="292100" dist="139700" dir="2700000" algn="tl" rotWithShape="0">
                <a:srgbClr val="333333">
                  <a:alpha val="65000"/>
                </a:srgbClr>
              </a:outerShdw>
            </a:effectLst>
          </p:spPr>
        </p:pic>
        <p:sp>
          <p:nvSpPr>
            <p:cNvPr id="12" name="Flowchart: Alternate Process 11"/>
            <p:cNvSpPr/>
            <p:nvPr/>
          </p:nvSpPr>
          <p:spPr>
            <a:xfrm>
              <a:off x="6531850" y="2243176"/>
              <a:ext cx="1474230" cy="447327"/>
            </a:xfrm>
            <a:prstGeom prst="flowChartAlternateProcess">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r>
                <a:rPr lang="en-US" b="1" dirty="0" err="1" smtClean="0"/>
                <a:t>SparkToro</a:t>
              </a:r>
              <a:endParaRPr lang="en-US" b="1" dirty="0"/>
            </a:p>
          </p:txBody>
        </p:sp>
        <p:pic>
          <p:nvPicPr>
            <p:cNvPr id="13" name="Picture 12"/>
            <p:cNvPicPr>
              <a:picLocks noChangeAspect="1"/>
            </p:cNvPicPr>
            <p:nvPr/>
          </p:nvPicPr>
          <p:blipFill>
            <a:blip r:embed="rId5"/>
            <a:stretch>
              <a:fillRect/>
            </a:stretch>
          </p:blipFill>
          <p:spPr>
            <a:xfrm>
              <a:off x="7919961" y="2277199"/>
              <a:ext cx="399179" cy="385727"/>
            </a:xfrm>
            <a:prstGeom prst="ellipse">
              <a:avLst/>
            </a:prstGeom>
            <a:ln w="63500" cap="rnd">
              <a:no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grpSp>
      <p:sp>
        <p:nvSpPr>
          <p:cNvPr id="17" name="TextBox 16"/>
          <p:cNvSpPr txBox="1"/>
          <p:nvPr/>
        </p:nvSpPr>
        <p:spPr>
          <a:xfrm>
            <a:off x="508000" y="1580179"/>
            <a:ext cx="2794548" cy="369332"/>
          </a:xfrm>
          <a:prstGeom prst="rect">
            <a:avLst/>
          </a:prstGeom>
          <a:noFill/>
        </p:spPr>
        <p:txBody>
          <a:bodyPr wrap="none" rtlCol="0">
            <a:spAutoFit/>
          </a:bodyPr>
          <a:lstStyle/>
          <a:p>
            <a:r>
              <a:rPr lang="en-US" u="sng" dirty="0" smtClean="0"/>
              <a:t>Audience Intelligence Tools:</a:t>
            </a:r>
            <a:endParaRPr lang="en-US" u="sng" dirty="0"/>
          </a:p>
        </p:txBody>
      </p:sp>
      <p:sp>
        <p:nvSpPr>
          <p:cNvPr id="18" name="TextBox 17"/>
          <p:cNvSpPr txBox="1"/>
          <p:nvPr/>
        </p:nvSpPr>
        <p:spPr>
          <a:xfrm>
            <a:off x="6211449" y="2235662"/>
            <a:ext cx="2406142" cy="2123658"/>
          </a:xfrm>
          <a:prstGeom prst="rect">
            <a:avLst/>
          </a:prstGeom>
          <a:noFill/>
        </p:spPr>
        <p:txBody>
          <a:bodyPr wrap="square" rtlCol="0">
            <a:spAutoFit/>
          </a:bodyPr>
          <a:lstStyle/>
          <a:p>
            <a:r>
              <a:rPr lang="en-US" sz="1200" dirty="0" smtClean="0"/>
              <a:t>Learn more about your target audience clusters by comparing them to other Facebook populations. </a:t>
            </a:r>
          </a:p>
          <a:p>
            <a:endParaRPr lang="en-US" sz="1200" dirty="0" smtClean="0"/>
          </a:p>
          <a:p>
            <a:r>
              <a:rPr lang="en-US" sz="1200" b="1" dirty="0" smtClean="0"/>
              <a:t>Search Filters:</a:t>
            </a:r>
          </a:p>
          <a:p>
            <a:pPr marL="285750" indent="-285750">
              <a:buFont typeface="Arial" panose="020B0604020202020204" pitchFamily="34" charset="0"/>
              <a:buChar char="•"/>
            </a:pPr>
            <a:r>
              <a:rPr lang="en-US" sz="1200" dirty="0" smtClean="0"/>
              <a:t>DEMOGRAPHICS</a:t>
            </a:r>
          </a:p>
          <a:p>
            <a:pPr marL="285750" indent="-285750">
              <a:buFont typeface="Arial" panose="020B0604020202020204" pitchFamily="34" charset="0"/>
              <a:buChar char="•"/>
            </a:pPr>
            <a:r>
              <a:rPr lang="en-US" sz="1200" dirty="0" smtClean="0"/>
              <a:t>PSYCHOGRAPHICS</a:t>
            </a:r>
          </a:p>
          <a:p>
            <a:pPr marL="285750" indent="-285750">
              <a:buFont typeface="Arial" panose="020B0604020202020204" pitchFamily="34" charset="0"/>
              <a:buChar char="•"/>
            </a:pPr>
            <a:r>
              <a:rPr lang="en-US" sz="1200" dirty="0" smtClean="0"/>
              <a:t>GEOGRAPHY</a:t>
            </a:r>
          </a:p>
          <a:p>
            <a:pPr marL="285750" indent="-285750">
              <a:buFont typeface="Arial" panose="020B0604020202020204" pitchFamily="34" charset="0"/>
              <a:buChar char="•"/>
            </a:pPr>
            <a:r>
              <a:rPr lang="en-US" sz="1200" dirty="0" smtClean="0"/>
              <a:t>PURCHASE BEHAVIOR</a:t>
            </a:r>
          </a:p>
          <a:p>
            <a:endParaRPr lang="en-US" sz="1200" dirty="0" smtClean="0">
              <a:hlinkClick r:id="rId6"/>
            </a:endParaRPr>
          </a:p>
        </p:txBody>
      </p:sp>
      <p:sp>
        <p:nvSpPr>
          <p:cNvPr id="19" name="TextBox 18"/>
          <p:cNvSpPr txBox="1"/>
          <p:nvPr/>
        </p:nvSpPr>
        <p:spPr>
          <a:xfrm>
            <a:off x="4900380" y="4541845"/>
            <a:ext cx="2743199" cy="2123658"/>
          </a:xfrm>
          <a:prstGeom prst="rect">
            <a:avLst/>
          </a:prstGeom>
          <a:noFill/>
        </p:spPr>
        <p:txBody>
          <a:bodyPr wrap="square" rtlCol="0">
            <a:spAutoFit/>
          </a:bodyPr>
          <a:lstStyle/>
          <a:p>
            <a:r>
              <a:rPr lang="en-US" sz="1200" dirty="0" smtClean="0"/>
              <a:t>Look into your audiences’ minds with actionable insights from their recent digital footprints.</a:t>
            </a:r>
          </a:p>
          <a:p>
            <a:endParaRPr lang="en-US" sz="1200" dirty="0" smtClean="0"/>
          </a:p>
          <a:p>
            <a:r>
              <a:rPr lang="en-US" sz="1200" b="1" dirty="0" smtClean="0"/>
              <a:t>Search Filters:</a:t>
            </a:r>
          </a:p>
          <a:p>
            <a:pPr marL="285750" indent="-285750">
              <a:buFont typeface="Arial" panose="020B0604020202020204" pitchFamily="34" charset="0"/>
              <a:buChar char="•"/>
            </a:pPr>
            <a:r>
              <a:rPr lang="en-US" sz="1200" dirty="0" smtClean="0"/>
              <a:t>FREQUENTLY DISCUSSED TOPICS</a:t>
            </a:r>
          </a:p>
          <a:p>
            <a:pPr marL="285750" indent="-285750">
              <a:buFont typeface="Arial" panose="020B0604020202020204" pitchFamily="34" charset="0"/>
              <a:buChar char="•"/>
            </a:pPr>
            <a:r>
              <a:rPr lang="en-US" sz="1200" dirty="0" smtClean="0"/>
              <a:t>WORDS/PHRASES USED MOST</a:t>
            </a:r>
          </a:p>
          <a:p>
            <a:pPr marL="285750" indent="-285750">
              <a:buFont typeface="Arial" panose="020B0604020202020204" pitchFamily="34" charset="0"/>
              <a:buChar char="•"/>
            </a:pPr>
            <a:r>
              <a:rPr lang="en-US" sz="1200" dirty="0" smtClean="0"/>
              <a:t>SOCIAL ACCOUNTS FOLLOWED</a:t>
            </a:r>
          </a:p>
          <a:p>
            <a:pPr marL="285750" indent="-285750">
              <a:buFont typeface="Arial" panose="020B0604020202020204" pitchFamily="34" charset="0"/>
              <a:buChar char="•"/>
            </a:pPr>
            <a:r>
              <a:rPr lang="en-US" sz="1200" dirty="0" smtClean="0"/>
              <a:t>WEBSITES MOST VISITED</a:t>
            </a:r>
          </a:p>
          <a:p>
            <a:pPr marL="285750" indent="-285750">
              <a:buFont typeface="Arial" panose="020B0604020202020204" pitchFamily="34" charset="0"/>
              <a:buChar char="•"/>
            </a:pPr>
            <a:r>
              <a:rPr lang="en-US" sz="1200" dirty="0" smtClean="0"/>
              <a:t>FREQUENTLY USED HASHTAGS</a:t>
            </a:r>
          </a:p>
          <a:p>
            <a:endParaRPr lang="en-US" sz="1200" dirty="0"/>
          </a:p>
        </p:txBody>
      </p:sp>
      <p:grpSp>
        <p:nvGrpSpPr>
          <p:cNvPr id="28" name="Group 27"/>
          <p:cNvGrpSpPr/>
          <p:nvPr/>
        </p:nvGrpSpPr>
        <p:grpSpPr>
          <a:xfrm>
            <a:off x="8890000" y="2073301"/>
            <a:ext cx="3302000" cy="1224190"/>
            <a:chOff x="8890000" y="2073301"/>
            <a:chExt cx="3302000" cy="1224190"/>
          </a:xfrm>
        </p:grpSpPr>
        <p:sp>
          <p:nvSpPr>
            <p:cNvPr id="23" name="Rectangle 22"/>
            <p:cNvSpPr/>
            <p:nvPr/>
          </p:nvSpPr>
          <p:spPr>
            <a:xfrm>
              <a:off x="8890000" y="2282098"/>
              <a:ext cx="3302000" cy="1015393"/>
            </a:xfrm>
            <a:prstGeom prst="rect">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smtClean="0">
                  <a:solidFill>
                    <a:schemeClr val="tx1"/>
                  </a:solidFill>
                </a:rPr>
                <a:t>TapInfluence</a:t>
              </a:r>
              <a:r>
                <a:rPr lang="en-US" sz="1200" dirty="0" smtClean="0">
                  <a:solidFill>
                    <a:schemeClr val="tx1"/>
                  </a:solidFill>
                </a:rPr>
                <a:t> • </a:t>
              </a:r>
              <a:r>
                <a:rPr lang="en-US" sz="1200" dirty="0" err="1" smtClean="0">
                  <a:solidFill>
                    <a:schemeClr val="tx1"/>
                  </a:solidFill>
                </a:rPr>
                <a:t>BzzAgent</a:t>
              </a:r>
              <a:r>
                <a:rPr lang="en-US" sz="1200" dirty="0" smtClean="0">
                  <a:solidFill>
                    <a:schemeClr val="tx1"/>
                  </a:solidFill>
                </a:rPr>
                <a:t> • </a:t>
              </a:r>
              <a:r>
                <a:rPr lang="en-US" sz="1200" dirty="0" err="1" smtClean="0">
                  <a:solidFill>
                    <a:schemeClr val="tx1"/>
                  </a:solidFill>
                </a:rPr>
                <a:t>Markerly</a:t>
              </a:r>
              <a:r>
                <a:rPr lang="en-US" sz="1200" dirty="0" smtClean="0">
                  <a:solidFill>
                    <a:schemeClr val="tx1"/>
                  </a:solidFill>
                </a:rPr>
                <a:t> • Social Media Link • </a:t>
              </a:r>
              <a:r>
                <a:rPr lang="en-US" sz="1200" dirty="0" err="1" smtClean="0">
                  <a:solidFill>
                    <a:schemeClr val="tx1"/>
                  </a:solidFill>
                </a:rPr>
                <a:t>Influitive</a:t>
              </a:r>
              <a:r>
                <a:rPr lang="en-US" sz="1200" dirty="0" smtClean="0">
                  <a:solidFill>
                    <a:schemeClr val="tx1"/>
                  </a:solidFill>
                </a:rPr>
                <a:t> • </a:t>
              </a:r>
              <a:r>
                <a:rPr lang="en-US" sz="1200" dirty="0" err="1" smtClean="0">
                  <a:solidFill>
                    <a:schemeClr val="tx1"/>
                  </a:solidFill>
                </a:rPr>
                <a:t>SocialChorus</a:t>
              </a:r>
              <a:r>
                <a:rPr lang="en-US" sz="1200" dirty="0" smtClean="0">
                  <a:solidFill>
                    <a:schemeClr val="tx1"/>
                  </a:solidFill>
                </a:rPr>
                <a:t> • Ivy Worldwide</a:t>
              </a:r>
              <a:endParaRPr lang="en-US" sz="1200" dirty="0">
                <a:solidFill>
                  <a:schemeClr val="tx1"/>
                </a:solidFill>
              </a:endParaRPr>
            </a:p>
          </p:txBody>
        </p:sp>
        <p:sp>
          <p:nvSpPr>
            <p:cNvPr id="22" name="Pentagon 21"/>
            <p:cNvSpPr/>
            <p:nvPr/>
          </p:nvSpPr>
          <p:spPr>
            <a:xfrm flipH="1">
              <a:off x="9326880" y="2073301"/>
              <a:ext cx="286512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Content Campaign Vendors</a:t>
              </a:r>
              <a:endParaRPr lang="en-US" dirty="0"/>
            </a:p>
          </p:txBody>
        </p:sp>
      </p:grpSp>
      <p:grpSp>
        <p:nvGrpSpPr>
          <p:cNvPr id="29" name="Group 28"/>
          <p:cNvGrpSpPr/>
          <p:nvPr/>
        </p:nvGrpSpPr>
        <p:grpSpPr>
          <a:xfrm>
            <a:off x="8890000" y="3366090"/>
            <a:ext cx="3302000" cy="1224190"/>
            <a:chOff x="8890000" y="3366090"/>
            <a:chExt cx="3302000" cy="1224190"/>
          </a:xfrm>
        </p:grpSpPr>
        <p:sp>
          <p:nvSpPr>
            <p:cNvPr id="24" name="Rectangle 23"/>
            <p:cNvSpPr/>
            <p:nvPr/>
          </p:nvSpPr>
          <p:spPr>
            <a:xfrm>
              <a:off x="8890000" y="3574887"/>
              <a:ext cx="3302000" cy="1015393"/>
            </a:xfrm>
            <a:prstGeom prst="rect">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tx1"/>
                  </a:solidFill>
                </a:rPr>
                <a:t>Visible Technologies • CMP.L • Commun.it • </a:t>
              </a:r>
              <a:r>
                <a:rPr lang="en-US" sz="1200" dirty="0" err="1" smtClean="0">
                  <a:solidFill>
                    <a:schemeClr val="tx1"/>
                  </a:solidFill>
                </a:rPr>
                <a:t>Traackr</a:t>
              </a:r>
              <a:r>
                <a:rPr lang="en-US" sz="1200" dirty="0" smtClean="0">
                  <a:solidFill>
                    <a:schemeClr val="tx1"/>
                  </a:solidFill>
                </a:rPr>
                <a:t> • Little Bird • </a:t>
              </a:r>
              <a:r>
                <a:rPr lang="en-US" sz="1200" dirty="0" err="1" smtClean="0">
                  <a:solidFill>
                    <a:schemeClr val="tx1"/>
                  </a:solidFill>
                </a:rPr>
                <a:t>GroupHigh</a:t>
              </a:r>
              <a:r>
                <a:rPr lang="en-US" sz="1200" dirty="0" smtClean="0">
                  <a:solidFill>
                    <a:schemeClr val="tx1"/>
                  </a:solidFill>
                </a:rPr>
                <a:t> • </a:t>
              </a:r>
              <a:r>
                <a:rPr lang="en-US" sz="1200" dirty="0" err="1" smtClean="0">
                  <a:solidFill>
                    <a:schemeClr val="tx1"/>
                  </a:solidFill>
                </a:rPr>
                <a:t>Insightpool</a:t>
              </a:r>
              <a:endParaRPr lang="en-US" sz="1200" dirty="0">
                <a:solidFill>
                  <a:schemeClr val="tx1"/>
                </a:solidFill>
              </a:endParaRPr>
            </a:p>
          </p:txBody>
        </p:sp>
        <p:sp>
          <p:nvSpPr>
            <p:cNvPr id="25" name="Pentagon 24"/>
            <p:cNvSpPr/>
            <p:nvPr/>
          </p:nvSpPr>
          <p:spPr>
            <a:xfrm flipH="1">
              <a:off x="9062720" y="3366090"/>
              <a:ext cx="312928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Discovery &amp; Connection Tools</a:t>
              </a:r>
              <a:endParaRPr lang="en-US" dirty="0"/>
            </a:p>
          </p:txBody>
        </p:sp>
      </p:grpSp>
      <p:grpSp>
        <p:nvGrpSpPr>
          <p:cNvPr id="30" name="Group 29"/>
          <p:cNvGrpSpPr/>
          <p:nvPr/>
        </p:nvGrpSpPr>
        <p:grpSpPr>
          <a:xfrm>
            <a:off x="8890000" y="4658879"/>
            <a:ext cx="3302000" cy="1224190"/>
            <a:chOff x="8890000" y="4658879"/>
            <a:chExt cx="3302000" cy="1224190"/>
          </a:xfrm>
        </p:grpSpPr>
        <p:sp>
          <p:nvSpPr>
            <p:cNvPr id="26" name="Rectangle 25"/>
            <p:cNvSpPr/>
            <p:nvPr/>
          </p:nvSpPr>
          <p:spPr>
            <a:xfrm>
              <a:off x="8890000" y="4867676"/>
              <a:ext cx="3302000" cy="1015393"/>
            </a:xfrm>
            <a:prstGeom prst="rect">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smtClean="0">
                  <a:solidFill>
                    <a:schemeClr val="tx1"/>
                  </a:solidFill>
                </a:rPr>
                <a:t>InPowered</a:t>
              </a:r>
              <a:r>
                <a:rPr lang="en-US" sz="1200" dirty="0" smtClean="0">
                  <a:solidFill>
                    <a:schemeClr val="tx1"/>
                  </a:solidFill>
                </a:rPr>
                <a:t> • </a:t>
              </a:r>
              <a:r>
                <a:rPr lang="en-US" sz="1200" dirty="0" err="1" smtClean="0">
                  <a:solidFill>
                    <a:schemeClr val="tx1"/>
                  </a:solidFill>
                </a:rPr>
                <a:t>GaggleAMP</a:t>
              </a:r>
              <a:r>
                <a:rPr lang="en-US" sz="1200" dirty="0" smtClean="0">
                  <a:solidFill>
                    <a:schemeClr val="tx1"/>
                  </a:solidFill>
                </a:rPr>
                <a:t> • </a:t>
              </a:r>
              <a:r>
                <a:rPr lang="en-US" sz="1200" dirty="0" err="1" smtClean="0">
                  <a:solidFill>
                    <a:schemeClr val="tx1"/>
                  </a:solidFill>
                </a:rPr>
                <a:t>HubSpot</a:t>
              </a:r>
              <a:r>
                <a:rPr lang="en-US" sz="1200" dirty="0" smtClean="0">
                  <a:solidFill>
                    <a:schemeClr val="tx1"/>
                  </a:solidFill>
                </a:rPr>
                <a:t> • Buddy </a:t>
              </a:r>
              <a:r>
                <a:rPr lang="en-US" sz="1200" dirty="0">
                  <a:solidFill>
                    <a:schemeClr val="tx1"/>
                  </a:solidFill>
                </a:rPr>
                <a:t>Media • </a:t>
              </a:r>
              <a:r>
                <a:rPr lang="en-US" sz="1200" dirty="0" smtClean="0">
                  <a:solidFill>
                    <a:schemeClr val="tx1"/>
                  </a:solidFill>
                </a:rPr>
                <a:t>Medium</a:t>
              </a:r>
              <a:r>
                <a:rPr lang="en-US" sz="1200" dirty="0">
                  <a:solidFill>
                    <a:schemeClr val="tx1"/>
                  </a:solidFill>
                </a:rPr>
                <a:t> • </a:t>
              </a:r>
              <a:r>
                <a:rPr lang="en-US" sz="1200" dirty="0" smtClean="0">
                  <a:solidFill>
                    <a:schemeClr val="tx1"/>
                  </a:solidFill>
                </a:rPr>
                <a:t>LinkedIn</a:t>
              </a:r>
              <a:r>
                <a:rPr lang="en-US" sz="1200" dirty="0">
                  <a:solidFill>
                    <a:schemeClr val="tx1"/>
                  </a:solidFill>
                </a:rPr>
                <a:t> • </a:t>
              </a:r>
              <a:r>
                <a:rPr lang="en-US" sz="1200" dirty="0" err="1" smtClean="0">
                  <a:solidFill>
                    <a:schemeClr val="tx1"/>
                  </a:solidFill>
                </a:rPr>
                <a:t>Ezine</a:t>
              </a:r>
              <a:r>
                <a:rPr lang="en-US" sz="1200" dirty="0" smtClean="0">
                  <a:solidFill>
                    <a:schemeClr val="tx1"/>
                  </a:solidFill>
                </a:rPr>
                <a:t> </a:t>
              </a:r>
              <a:endParaRPr lang="en-US" sz="1200" dirty="0">
                <a:solidFill>
                  <a:schemeClr val="tx1"/>
                </a:solidFill>
              </a:endParaRPr>
            </a:p>
          </p:txBody>
        </p:sp>
        <p:sp>
          <p:nvSpPr>
            <p:cNvPr id="27" name="Pentagon 26"/>
            <p:cNvSpPr/>
            <p:nvPr/>
          </p:nvSpPr>
          <p:spPr>
            <a:xfrm flipH="1">
              <a:off x="8890000" y="4658879"/>
              <a:ext cx="330200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Content Distribution Tools</a:t>
              </a:r>
              <a:endParaRPr lang="en-US" dirty="0"/>
            </a:p>
          </p:txBody>
        </p:sp>
      </p:grpSp>
      <p:sp>
        <p:nvSpPr>
          <p:cNvPr id="31" name="TextBox 30"/>
          <p:cNvSpPr txBox="1"/>
          <p:nvPr/>
        </p:nvSpPr>
        <p:spPr>
          <a:xfrm>
            <a:off x="8600443" y="6201974"/>
            <a:ext cx="2753357" cy="278863"/>
          </a:xfrm>
          <a:prstGeom prst="rect">
            <a:avLst/>
          </a:prstGeom>
          <a:noFill/>
        </p:spPr>
        <p:txBody>
          <a:bodyPr wrap="square" rtlCol="0">
            <a:spAutoFit/>
          </a:bodyPr>
          <a:lstStyle/>
          <a:p>
            <a:pPr algn="r"/>
            <a:r>
              <a:rPr lang="en-US" sz="1200" dirty="0" smtClean="0"/>
              <a:t>Source: </a:t>
            </a:r>
            <a:r>
              <a:rPr lang="en-US" sz="1200" dirty="0" smtClean="0">
                <a:hlinkClick r:id="rId7"/>
              </a:rPr>
              <a:t>Content Marketing Institute</a:t>
            </a:r>
            <a:endParaRPr lang="en-US" sz="1200" dirty="0"/>
          </a:p>
        </p:txBody>
      </p:sp>
      <p:sp>
        <p:nvSpPr>
          <p:cNvPr id="32" name="TextBox 31"/>
          <p:cNvSpPr txBox="1"/>
          <p:nvPr/>
        </p:nvSpPr>
        <p:spPr>
          <a:xfrm>
            <a:off x="3312105" y="4121776"/>
            <a:ext cx="2753357" cy="278863"/>
          </a:xfrm>
          <a:prstGeom prst="rect">
            <a:avLst/>
          </a:prstGeom>
          <a:noFill/>
        </p:spPr>
        <p:txBody>
          <a:bodyPr wrap="square" rtlCol="0">
            <a:spAutoFit/>
          </a:bodyPr>
          <a:lstStyle/>
          <a:p>
            <a:pPr algn="r"/>
            <a:r>
              <a:rPr lang="en-US" sz="1200" b="1" dirty="0" smtClean="0">
                <a:hlinkClick r:id="rId6"/>
              </a:rPr>
              <a:t>Learn More</a:t>
            </a:r>
            <a:endParaRPr lang="en-US" sz="1200" b="1" dirty="0"/>
          </a:p>
        </p:txBody>
      </p:sp>
      <p:sp>
        <p:nvSpPr>
          <p:cNvPr id="33" name="TextBox 32"/>
          <p:cNvSpPr txBox="1"/>
          <p:nvPr/>
        </p:nvSpPr>
        <p:spPr>
          <a:xfrm>
            <a:off x="1953451" y="6480837"/>
            <a:ext cx="2753357" cy="278863"/>
          </a:xfrm>
          <a:prstGeom prst="rect">
            <a:avLst/>
          </a:prstGeom>
          <a:noFill/>
        </p:spPr>
        <p:txBody>
          <a:bodyPr wrap="square" rtlCol="0">
            <a:spAutoFit/>
          </a:bodyPr>
          <a:lstStyle/>
          <a:p>
            <a:pPr algn="r"/>
            <a:r>
              <a:rPr lang="en-US" sz="1200" b="1" dirty="0" smtClean="0">
                <a:hlinkClick r:id="rId8"/>
              </a:rPr>
              <a:t>Learn More</a:t>
            </a:r>
            <a:endParaRPr lang="en-US" sz="1200" b="1" dirty="0"/>
          </a:p>
        </p:txBody>
      </p:sp>
      <p:grpSp>
        <p:nvGrpSpPr>
          <p:cNvPr id="36" name="Group 35"/>
          <p:cNvGrpSpPr/>
          <p:nvPr/>
        </p:nvGrpSpPr>
        <p:grpSpPr>
          <a:xfrm>
            <a:off x="9353756" y="1111317"/>
            <a:ext cx="2838244" cy="961984"/>
            <a:chOff x="9353756" y="1111317"/>
            <a:chExt cx="2838244" cy="961984"/>
          </a:xfrm>
        </p:grpSpPr>
        <p:pic>
          <p:nvPicPr>
            <p:cNvPr id="34" name="Picture 33"/>
            <p:cNvPicPr>
              <a:picLocks noChangeAspect="1"/>
            </p:cNvPicPr>
            <p:nvPr/>
          </p:nvPicPr>
          <p:blipFill rotWithShape="1">
            <a:blip r:embed="rId9"/>
            <a:srcRect t="35116" r="30615"/>
            <a:stretch/>
          </p:blipFill>
          <p:spPr>
            <a:xfrm rot="10800000" flipH="1">
              <a:off x="11131756" y="1111317"/>
              <a:ext cx="1060244" cy="961984"/>
            </a:xfrm>
            <a:prstGeom prst="rect">
              <a:avLst/>
            </a:prstGeom>
          </p:spPr>
        </p:pic>
        <p:sp>
          <p:nvSpPr>
            <p:cNvPr id="35" name="TextBox 34"/>
            <p:cNvSpPr txBox="1"/>
            <p:nvPr/>
          </p:nvSpPr>
          <p:spPr>
            <a:xfrm>
              <a:off x="9353756" y="1488780"/>
              <a:ext cx="2767599" cy="523220"/>
            </a:xfrm>
            <a:prstGeom prst="rect">
              <a:avLst/>
            </a:prstGeom>
            <a:noFill/>
          </p:spPr>
          <p:txBody>
            <a:bodyPr wrap="square" rtlCol="0">
              <a:spAutoFit/>
            </a:bodyPr>
            <a:lstStyle/>
            <a:p>
              <a:pPr algn="r"/>
              <a:r>
                <a:rPr lang="en-US" sz="1400" dirty="0" smtClean="0">
                  <a:latin typeface="Cooper Black" panose="0208090404030B020404" pitchFamily="18" charset="0"/>
                </a:rPr>
                <a:t>Tools also frequented for INFLUENCER PROGRAMS!</a:t>
              </a:r>
              <a:endParaRPr lang="en-US" sz="1400" dirty="0">
                <a:latin typeface="Cooper Black" panose="0208090404030B020404" pitchFamily="18" charset="0"/>
              </a:endParaRPr>
            </a:p>
          </p:txBody>
        </p:sp>
      </p:grpSp>
      <p:pic>
        <p:nvPicPr>
          <p:cNvPr id="38" name="Picture 37"/>
          <p:cNvPicPr>
            <a:picLocks noChangeAspect="1"/>
          </p:cNvPicPr>
          <p:nvPr/>
        </p:nvPicPr>
        <p:blipFill>
          <a:blip r:embed="rId10"/>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2593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0"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31" grpId="0"/>
      <p:bldP spid="32"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p:cNvGrpSpPr/>
          <p:nvPr/>
        </p:nvGrpSpPr>
        <p:grpSpPr>
          <a:xfrm>
            <a:off x="6195513" y="1198245"/>
            <a:ext cx="5996487" cy="5409524"/>
            <a:chOff x="6195513" y="1198245"/>
            <a:chExt cx="5996487" cy="5409524"/>
          </a:xfrm>
        </p:grpSpPr>
        <p:grpSp>
          <p:nvGrpSpPr>
            <p:cNvPr id="54" name="Group 53"/>
            <p:cNvGrpSpPr/>
            <p:nvPr/>
          </p:nvGrpSpPr>
          <p:grpSpPr>
            <a:xfrm>
              <a:off x="6195513" y="1198245"/>
              <a:ext cx="5996487" cy="5409524"/>
              <a:chOff x="6195513" y="1198245"/>
              <a:chExt cx="5996487" cy="5409524"/>
            </a:xfrm>
          </p:grpSpPr>
          <p:sp>
            <p:nvSpPr>
              <p:cNvPr id="109" name="Rectangle 108"/>
              <p:cNvSpPr/>
              <p:nvPr/>
            </p:nvSpPr>
            <p:spPr>
              <a:xfrm rot="16200000">
                <a:off x="6175251" y="4935011"/>
                <a:ext cx="1526957" cy="630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6384733" y="5624475"/>
                <a:ext cx="522851" cy="1055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rot="16200000">
                <a:off x="6317365" y="4547470"/>
                <a:ext cx="1003664" cy="6301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6265202" y="4975288"/>
                <a:ext cx="522851" cy="10552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p:cNvGrpSpPr/>
              <p:nvPr/>
            </p:nvGrpSpPr>
            <p:grpSpPr>
              <a:xfrm>
                <a:off x="6195513" y="1198245"/>
                <a:ext cx="5996487" cy="5409524"/>
                <a:chOff x="6195513" y="1198245"/>
                <a:chExt cx="5996487" cy="5409524"/>
              </a:xfrm>
            </p:grpSpPr>
            <p:grpSp>
              <p:nvGrpSpPr>
                <p:cNvPr id="100" name="Group 99"/>
                <p:cNvGrpSpPr/>
                <p:nvPr/>
              </p:nvGrpSpPr>
              <p:grpSpPr>
                <a:xfrm>
                  <a:off x="7410494" y="1198245"/>
                  <a:ext cx="1022798" cy="2338435"/>
                  <a:chOff x="7304971" y="1331643"/>
                  <a:chExt cx="1022798" cy="2338435"/>
                </a:xfrm>
              </p:grpSpPr>
              <p:sp>
                <p:nvSpPr>
                  <p:cNvPr id="101" name="Rectangle 100"/>
                  <p:cNvSpPr/>
                  <p:nvPr/>
                </p:nvSpPr>
                <p:spPr>
                  <a:xfrm>
                    <a:off x="7350761" y="3564552"/>
                    <a:ext cx="977008" cy="1055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rot="16200000">
                    <a:off x="6158613" y="2478001"/>
                    <a:ext cx="2338435" cy="4571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p:cNvGrpSpPr/>
                <p:nvPr/>
              </p:nvGrpSpPr>
              <p:grpSpPr>
                <a:xfrm>
                  <a:off x="6195513" y="4326299"/>
                  <a:ext cx="5996487" cy="2281470"/>
                  <a:chOff x="6195513" y="4326299"/>
                  <a:chExt cx="5996487" cy="2281470"/>
                </a:xfrm>
              </p:grpSpPr>
              <p:sp>
                <p:nvSpPr>
                  <p:cNvPr id="55" name="Rectangle 54"/>
                  <p:cNvSpPr/>
                  <p:nvPr/>
                </p:nvSpPr>
                <p:spPr>
                  <a:xfrm>
                    <a:off x="7163777" y="4328936"/>
                    <a:ext cx="5028223" cy="10552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16200000">
                    <a:off x="5997228" y="5435524"/>
                    <a:ext cx="2281470" cy="6301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6195513" y="6502245"/>
                    <a:ext cx="915852" cy="10552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Rectangle 57"/>
                <p:cNvSpPr/>
                <p:nvPr/>
              </p:nvSpPr>
              <p:spPr>
                <a:xfrm>
                  <a:off x="6964969" y="4203042"/>
                  <a:ext cx="5227031" cy="1055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850706" y="4077148"/>
                  <a:ext cx="4965429" cy="10552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p:cNvGrpSpPr/>
                <p:nvPr/>
              </p:nvGrpSpPr>
              <p:grpSpPr>
                <a:xfrm>
                  <a:off x="6799797" y="3832186"/>
                  <a:ext cx="3938919" cy="224592"/>
                  <a:chOff x="6799797" y="3832186"/>
                  <a:chExt cx="3938919" cy="224592"/>
                </a:xfrm>
              </p:grpSpPr>
              <p:sp>
                <p:nvSpPr>
                  <p:cNvPr id="64" name="Rectangle 63"/>
                  <p:cNvSpPr/>
                  <p:nvPr/>
                </p:nvSpPr>
                <p:spPr>
                  <a:xfrm>
                    <a:off x="6850706" y="3951254"/>
                    <a:ext cx="3888010" cy="1055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rot="16200000">
                    <a:off x="6712956" y="3919027"/>
                    <a:ext cx="224591" cy="5091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p:nvGrpSpPr>
              <p:grpSpPr>
                <a:xfrm>
                  <a:off x="6978597" y="3083650"/>
                  <a:ext cx="4837539" cy="847234"/>
                  <a:chOff x="6978597" y="3083650"/>
                  <a:chExt cx="4837539" cy="847234"/>
                </a:xfrm>
              </p:grpSpPr>
              <p:sp>
                <p:nvSpPr>
                  <p:cNvPr id="67" name="Rectangle 66"/>
                  <p:cNvSpPr/>
                  <p:nvPr/>
                </p:nvSpPr>
                <p:spPr>
                  <a:xfrm>
                    <a:off x="7024317" y="3825360"/>
                    <a:ext cx="4791819" cy="10552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rot="16200000">
                    <a:off x="6577840" y="3484407"/>
                    <a:ext cx="847234" cy="45719"/>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p:nvGrpSpPr>
              <p:grpSpPr>
                <a:xfrm>
                  <a:off x="7149853" y="2315137"/>
                  <a:ext cx="3588863" cy="1484200"/>
                  <a:chOff x="7149853" y="2315137"/>
                  <a:chExt cx="3588863" cy="1484200"/>
                </a:xfrm>
              </p:grpSpPr>
              <p:sp>
                <p:nvSpPr>
                  <p:cNvPr id="70" name="Rectangle 69"/>
                  <p:cNvSpPr/>
                  <p:nvPr/>
                </p:nvSpPr>
                <p:spPr>
                  <a:xfrm>
                    <a:off x="7195574" y="3693813"/>
                    <a:ext cx="3543142" cy="1055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rot="16200000">
                    <a:off x="6431119" y="3033871"/>
                    <a:ext cx="1483188" cy="457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a:off x="7304971" y="1697998"/>
                  <a:ext cx="2265324" cy="1972080"/>
                  <a:chOff x="7304971" y="1697998"/>
                  <a:chExt cx="2265324" cy="1972080"/>
                </a:xfrm>
              </p:grpSpPr>
              <p:sp>
                <p:nvSpPr>
                  <p:cNvPr id="73" name="Rectangle 72"/>
                  <p:cNvSpPr/>
                  <p:nvPr/>
                </p:nvSpPr>
                <p:spPr>
                  <a:xfrm>
                    <a:off x="7350761" y="3564552"/>
                    <a:ext cx="2219534" cy="1055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rot="16200000">
                    <a:off x="6341826" y="2661143"/>
                    <a:ext cx="1972080" cy="4579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2" name="Group 31"/>
            <p:cNvGrpSpPr/>
            <p:nvPr/>
          </p:nvGrpSpPr>
          <p:grpSpPr>
            <a:xfrm>
              <a:off x="8279487" y="1640404"/>
              <a:ext cx="3732503" cy="3964096"/>
              <a:chOff x="8279487" y="1640404"/>
              <a:chExt cx="3732503" cy="3964096"/>
            </a:xfrm>
          </p:grpSpPr>
          <p:grpSp>
            <p:nvGrpSpPr>
              <p:cNvPr id="114" name="Group 113"/>
              <p:cNvGrpSpPr/>
              <p:nvPr/>
            </p:nvGrpSpPr>
            <p:grpSpPr>
              <a:xfrm>
                <a:off x="8399855" y="1640404"/>
                <a:ext cx="3612135" cy="3964096"/>
                <a:chOff x="8399855" y="1640404"/>
                <a:chExt cx="3612135" cy="3964096"/>
              </a:xfrm>
            </p:grpSpPr>
            <p:cxnSp>
              <p:nvCxnSpPr>
                <p:cNvPr id="34" name="Straight Connector 33"/>
                <p:cNvCxnSpPr/>
                <p:nvPr/>
              </p:nvCxnSpPr>
              <p:spPr>
                <a:xfrm>
                  <a:off x="8431763" y="2423869"/>
                  <a:ext cx="1529" cy="2178645"/>
                </a:xfrm>
                <a:prstGeom prst="line">
                  <a:avLst/>
                </a:prstGeom>
                <a:ln w="28575">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8399855" y="2344537"/>
                  <a:ext cx="1059890" cy="738664"/>
                </a:xfrm>
                <a:prstGeom prst="rect">
                  <a:avLst/>
                </a:prstGeom>
                <a:noFill/>
              </p:spPr>
              <p:txBody>
                <a:bodyPr wrap="square" rtlCol="0">
                  <a:spAutoFit/>
                </a:bodyPr>
                <a:lstStyle/>
                <a:p>
                  <a:r>
                    <a:rPr lang="en-US" sz="1400" b="1"/>
                    <a:t>Maximizing Effective REACH</a:t>
                  </a:r>
                </a:p>
              </p:txBody>
            </p:sp>
            <p:sp>
              <p:nvSpPr>
                <p:cNvPr id="85" name="TextBox 84"/>
                <p:cNvSpPr txBox="1"/>
                <p:nvPr/>
              </p:nvSpPr>
              <p:spPr>
                <a:xfrm>
                  <a:off x="8399855" y="1640404"/>
                  <a:ext cx="2611019" cy="307777"/>
                </a:xfrm>
                <a:prstGeom prst="rect">
                  <a:avLst/>
                </a:prstGeom>
                <a:noFill/>
              </p:spPr>
              <p:txBody>
                <a:bodyPr wrap="square" rtlCol="0">
                  <a:spAutoFit/>
                </a:bodyPr>
                <a:lstStyle/>
                <a:p>
                  <a:r>
                    <a:rPr lang="en-US" sz="1400" b="1" dirty="0">
                      <a:solidFill>
                        <a:srgbClr val="0070C0"/>
                      </a:solidFill>
                    </a:rPr>
                    <a:t>MARKETING MILESTONES</a:t>
                  </a:r>
                </a:p>
              </p:txBody>
            </p:sp>
            <p:cxnSp>
              <p:nvCxnSpPr>
                <p:cNvPr id="89" name="Straight Connector 88"/>
                <p:cNvCxnSpPr/>
                <p:nvPr/>
              </p:nvCxnSpPr>
              <p:spPr>
                <a:xfrm>
                  <a:off x="10738716" y="2412743"/>
                  <a:ext cx="1529" cy="2178645"/>
                </a:xfrm>
                <a:prstGeom prst="line">
                  <a:avLst/>
                </a:prstGeom>
                <a:ln w="28575">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9570295" y="3338056"/>
                  <a:ext cx="1529" cy="2178645"/>
                </a:xfrm>
                <a:prstGeom prst="line">
                  <a:avLst/>
                </a:prstGeom>
                <a:ln w="28575">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1816136" y="3365808"/>
                  <a:ext cx="1529" cy="2178645"/>
                </a:xfrm>
                <a:prstGeom prst="line">
                  <a:avLst/>
                </a:prstGeom>
                <a:ln w="28575">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8399855" y="4865836"/>
                  <a:ext cx="1204597" cy="738664"/>
                </a:xfrm>
                <a:prstGeom prst="rect">
                  <a:avLst/>
                </a:prstGeom>
                <a:noFill/>
              </p:spPr>
              <p:txBody>
                <a:bodyPr wrap="square" rtlCol="0">
                  <a:spAutoFit/>
                </a:bodyPr>
                <a:lstStyle/>
                <a:p>
                  <a:pPr algn="r"/>
                  <a:r>
                    <a:rPr lang="en-US" sz="1400" b="1"/>
                    <a:t>Driving Considerable ACTIONS</a:t>
                  </a:r>
                </a:p>
              </p:txBody>
            </p:sp>
            <p:sp>
              <p:nvSpPr>
                <p:cNvPr id="93" name="TextBox 92"/>
                <p:cNvSpPr txBox="1"/>
                <p:nvPr/>
              </p:nvSpPr>
              <p:spPr>
                <a:xfrm>
                  <a:off x="10710760" y="2344537"/>
                  <a:ext cx="1301230" cy="738664"/>
                </a:xfrm>
                <a:prstGeom prst="rect">
                  <a:avLst/>
                </a:prstGeom>
                <a:noFill/>
              </p:spPr>
              <p:txBody>
                <a:bodyPr wrap="square" rtlCol="0">
                  <a:spAutoFit/>
                </a:bodyPr>
                <a:lstStyle/>
                <a:p>
                  <a:r>
                    <a:rPr lang="en-US" sz="1400" b="1"/>
                    <a:t>Increasing Relevant CONVERSIONS</a:t>
                  </a:r>
                </a:p>
              </p:txBody>
            </p:sp>
            <p:sp>
              <p:nvSpPr>
                <p:cNvPr id="94" name="TextBox 93"/>
                <p:cNvSpPr txBox="1"/>
                <p:nvPr/>
              </p:nvSpPr>
              <p:spPr>
                <a:xfrm>
                  <a:off x="10406149" y="4865836"/>
                  <a:ext cx="1440468" cy="738664"/>
                </a:xfrm>
                <a:prstGeom prst="rect">
                  <a:avLst/>
                </a:prstGeom>
                <a:noFill/>
              </p:spPr>
              <p:txBody>
                <a:bodyPr wrap="square" rtlCol="0">
                  <a:spAutoFit/>
                </a:bodyPr>
                <a:lstStyle/>
                <a:p>
                  <a:pPr algn="r"/>
                  <a:r>
                    <a:rPr lang="en-US" sz="1400" b="1"/>
                    <a:t>Nurturing Customer ENGAGEMENTS</a:t>
                  </a:r>
                </a:p>
              </p:txBody>
            </p:sp>
          </p:grpSp>
          <p:grpSp>
            <p:nvGrpSpPr>
              <p:cNvPr id="17" name="Group 16"/>
              <p:cNvGrpSpPr/>
              <p:nvPr/>
            </p:nvGrpSpPr>
            <p:grpSpPr>
              <a:xfrm>
                <a:off x="8279487" y="4537836"/>
                <a:ext cx="314510" cy="369332"/>
                <a:chOff x="8279487" y="4537836"/>
                <a:chExt cx="314510" cy="369332"/>
              </a:xfrm>
            </p:grpSpPr>
            <p:sp>
              <p:nvSpPr>
                <p:cNvPr id="4" name="Oval 3"/>
                <p:cNvSpPr/>
                <p:nvPr/>
              </p:nvSpPr>
              <p:spPr>
                <a:xfrm>
                  <a:off x="8280429" y="4578979"/>
                  <a:ext cx="302668" cy="298013"/>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279487" y="4537836"/>
                  <a:ext cx="314510" cy="369332"/>
                </a:xfrm>
                <a:prstGeom prst="rect">
                  <a:avLst/>
                </a:prstGeom>
                <a:noFill/>
              </p:spPr>
              <p:txBody>
                <a:bodyPr wrap="none" rtlCol="0">
                  <a:spAutoFit/>
                </a:bodyPr>
                <a:lstStyle/>
                <a:p>
                  <a:r>
                    <a:rPr lang="en-US" b="1" i="1" dirty="0" smtClean="0">
                      <a:solidFill>
                        <a:schemeClr val="bg1"/>
                      </a:solidFill>
                    </a:rPr>
                    <a:t>R</a:t>
                  </a:r>
                  <a:endParaRPr lang="en-US" b="1" i="1" dirty="0">
                    <a:solidFill>
                      <a:schemeClr val="bg1"/>
                    </a:solidFill>
                  </a:endParaRPr>
                </a:p>
              </p:txBody>
            </p:sp>
          </p:grpSp>
          <p:grpSp>
            <p:nvGrpSpPr>
              <p:cNvPr id="116" name="Group 115"/>
              <p:cNvGrpSpPr/>
              <p:nvPr/>
            </p:nvGrpSpPr>
            <p:grpSpPr>
              <a:xfrm>
                <a:off x="9428749" y="3044799"/>
                <a:ext cx="324128" cy="369332"/>
                <a:chOff x="8279487" y="4537836"/>
                <a:chExt cx="324128" cy="369332"/>
              </a:xfrm>
            </p:grpSpPr>
            <p:sp>
              <p:nvSpPr>
                <p:cNvPr id="118" name="Oval 117"/>
                <p:cNvSpPr/>
                <p:nvPr/>
              </p:nvSpPr>
              <p:spPr>
                <a:xfrm>
                  <a:off x="8280429" y="4578979"/>
                  <a:ext cx="302668" cy="298013"/>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extBox 119"/>
                <p:cNvSpPr txBox="1"/>
                <p:nvPr/>
              </p:nvSpPr>
              <p:spPr>
                <a:xfrm>
                  <a:off x="8279487" y="4537836"/>
                  <a:ext cx="324128" cy="369332"/>
                </a:xfrm>
                <a:prstGeom prst="rect">
                  <a:avLst/>
                </a:prstGeom>
                <a:noFill/>
              </p:spPr>
              <p:txBody>
                <a:bodyPr wrap="none" rtlCol="0">
                  <a:spAutoFit/>
                </a:bodyPr>
                <a:lstStyle/>
                <a:p>
                  <a:r>
                    <a:rPr lang="en-US" b="1" i="1" dirty="0" smtClean="0">
                      <a:solidFill>
                        <a:schemeClr val="bg1"/>
                      </a:solidFill>
                    </a:rPr>
                    <a:t>A</a:t>
                  </a:r>
                  <a:endParaRPr lang="en-US" b="1" i="1" dirty="0">
                    <a:solidFill>
                      <a:schemeClr val="bg1"/>
                    </a:solidFill>
                  </a:endParaRPr>
                </a:p>
              </p:txBody>
            </p:sp>
          </p:grpSp>
          <p:grpSp>
            <p:nvGrpSpPr>
              <p:cNvPr id="121" name="Group 120"/>
              <p:cNvGrpSpPr/>
              <p:nvPr/>
            </p:nvGrpSpPr>
            <p:grpSpPr>
              <a:xfrm>
                <a:off x="10579931" y="4537836"/>
                <a:ext cx="304892" cy="369332"/>
                <a:chOff x="8279487" y="4537836"/>
                <a:chExt cx="304892" cy="369332"/>
              </a:xfrm>
            </p:grpSpPr>
            <p:sp>
              <p:nvSpPr>
                <p:cNvPr id="123" name="Oval 122"/>
                <p:cNvSpPr/>
                <p:nvPr/>
              </p:nvSpPr>
              <p:spPr>
                <a:xfrm>
                  <a:off x="8280429" y="4578979"/>
                  <a:ext cx="302668" cy="298013"/>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p:cNvSpPr txBox="1"/>
                <p:nvPr/>
              </p:nvSpPr>
              <p:spPr>
                <a:xfrm>
                  <a:off x="8279487" y="4537836"/>
                  <a:ext cx="304892" cy="369332"/>
                </a:xfrm>
                <a:prstGeom prst="rect">
                  <a:avLst/>
                </a:prstGeom>
                <a:noFill/>
              </p:spPr>
              <p:txBody>
                <a:bodyPr wrap="none" rtlCol="0">
                  <a:spAutoFit/>
                </a:bodyPr>
                <a:lstStyle/>
                <a:p>
                  <a:r>
                    <a:rPr lang="en-US" b="1" i="1" dirty="0" smtClean="0">
                      <a:solidFill>
                        <a:schemeClr val="bg1"/>
                      </a:solidFill>
                    </a:rPr>
                    <a:t>C</a:t>
                  </a:r>
                  <a:endParaRPr lang="en-US" b="1" i="1" dirty="0">
                    <a:solidFill>
                      <a:schemeClr val="bg1"/>
                    </a:solidFill>
                  </a:endParaRPr>
                </a:p>
              </p:txBody>
            </p:sp>
          </p:grpSp>
          <p:grpSp>
            <p:nvGrpSpPr>
              <p:cNvPr id="125" name="Group 124"/>
              <p:cNvGrpSpPr/>
              <p:nvPr/>
            </p:nvGrpSpPr>
            <p:grpSpPr>
              <a:xfrm>
                <a:off x="11663689" y="3044799"/>
                <a:ext cx="304892" cy="369332"/>
                <a:chOff x="8279487" y="4537836"/>
                <a:chExt cx="304892" cy="369332"/>
              </a:xfrm>
            </p:grpSpPr>
            <p:sp>
              <p:nvSpPr>
                <p:cNvPr id="126" name="Oval 125"/>
                <p:cNvSpPr/>
                <p:nvPr/>
              </p:nvSpPr>
              <p:spPr>
                <a:xfrm>
                  <a:off x="8280429" y="4578979"/>
                  <a:ext cx="302668" cy="298013"/>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p:cNvSpPr txBox="1"/>
                <p:nvPr/>
              </p:nvSpPr>
              <p:spPr>
                <a:xfrm>
                  <a:off x="8279487" y="4537836"/>
                  <a:ext cx="304892" cy="369332"/>
                </a:xfrm>
                <a:prstGeom prst="rect">
                  <a:avLst/>
                </a:prstGeom>
                <a:noFill/>
              </p:spPr>
              <p:txBody>
                <a:bodyPr wrap="none" rtlCol="0">
                  <a:spAutoFit/>
                </a:bodyPr>
                <a:lstStyle/>
                <a:p>
                  <a:r>
                    <a:rPr lang="en-US" b="1" i="1" dirty="0" smtClean="0">
                      <a:solidFill>
                        <a:schemeClr val="bg1"/>
                      </a:solidFill>
                    </a:rPr>
                    <a:t>E</a:t>
                  </a:r>
                  <a:endParaRPr lang="en-US" b="1" i="1" dirty="0">
                    <a:solidFill>
                      <a:schemeClr val="bg1"/>
                    </a:solidFill>
                  </a:endParaRPr>
                </a:p>
              </p:txBody>
            </p:sp>
          </p:grpSp>
        </p:grpSp>
      </p:grpSp>
      <p:grpSp>
        <p:nvGrpSpPr>
          <p:cNvPr id="33" name="Group 32"/>
          <p:cNvGrpSpPr/>
          <p:nvPr/>
        </p:nvGrpSpPr>
        <p:grpSpPr>
          <a:xfrm>
            <a:off x="-10929" y="826027"/>
            <a:ext cx="7580771" cy="5827016"/>
            <a:chOff x="-10929" y="826027"/>
            <a:chExt cx="7580771" cy="5827016"/>
          </a:xfrm>
        </p:grpSpPr>
        <p:grpSp>
          <p:nvGrpSpPr>
            <p:cNvPr id="96" name="Group 95"/>
            <p:cNvGrpSpPr/>
            <p:nvPr/>
          </p:nvGrpSpPr>
          <p:grpSpPr>
            <a:xfrm>
              <a:off x="-10929" y="1209199"/>
              <a:ext cx="4124173" cy="447046"/>
              <a:chOff x="0" y="1832830"/>
              <a:chExt cx="4124173" cy="447046"/>
            </a:xfrm>
            <a:solidFill>
              <a:schemeClr val="tx1">
                <a:lumMod val="75000"/>
                <a:lumOff val="25000"/>
              </a:schemeClr>
            </a:solidFill>
          </p:grpSpPr>
          <p:sp>
            <p:nvSpPr>
              <p:cNvPr id="97" name="Rectangle 96"/>
              <p:cNvSpPr/>
              <p:nvPr/>
            </p:nvSpPr>
            <p:spPr>
              <a:xfrm>
                <a:off x="0" y="2097141"/>
                <a:ext cx="3181739"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Merge 97"/>
              <p:cNvSpPr/>
              <p:nvPr/>
            </p:nvSpPr>
            <p:spPr>
              <a:xfrm rot="3876993">
                <a:off x="3436495" y="1504381"/>
                <a:ext cx="359229" cy="1016127"/>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0" y="5734754"/>
              <a:ext cx="5195285" cy="531331"/>
              <a:chOff x="0" y="2097141"/>
              <a:chExt cx="5195285" cy="531331"/>
            </a:xfrm>
            <a:solidFill>
              <a:srgbClr val="7030A0"/>
            </a:solidFill>
          </p:grpSpPr>
          <p:sp>
            <p:nvSpPr>
              <p:cNvPr id="52" name="Rectangle 51"/>
              <p:cNvSpPr/>
              <p:nvPr/>
            </p:nvSpPr>
            <p:spPr>
              <a:xfrm>
                <a:off x="0" y="2097141"/>
                <a:ext cx="3424689"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Merge 52"/>
              <p:cNvSpPr/>
              <p:nvPr/>
            </p:nvSpPr>
            <p:spPr>
              <a:xfrm rot="6484913">
                <a:off x="4032947" y="1466135"/>
                <a:ext cx="359229" cy="1965446"/>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p:cNvGrpSpPr/>
            <p:nvPr/>
          </p:nvGrpSpPr>
          <p:grpSpPr>
            <a:xfrm>
              <a:off x="-10929" y="5114347"/>
              <a:ext cx="5035253" cy="508211"/>
              <a:chOff x="0" y="2097141"/>
              <a:chExt cx="5035253" cy="508211"/>
            </a:xfrm>
            <a:solidFill>
              <a:srgbClr val="002060"/>
            </a:solidFill>
          </p:grpSpPr>
          <p:sp>
            <p:nvSpPr>
              <p:cNvPr id="49" name="Rectangle 48"/>
              <p:cNvSpPr/>
              <p:nvPr/>
            </p:nvSpPr>
            <p:spPr>
              <a:xfrm>
                <a:off x="0" y="2097141"/>
                <a:ext cx="3424689"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Merge 49"/>
              <p:cNvSpPr/>
              <p:nvPr/>
            </p:nvSpPr>
            <p:spPr>
              <a:xfrm rot="6386467">
                <a:off x="3954602" y="1524702"/>
                <a:ext cx="359229" cy="1802072"/>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p:cNvGrpSpPr/>
            <p:nvPr/>
          </p:nvGrpSpPr>
          <p:grpSpPr>
            <a:xfrm>
              <a:off x="0" y="4511147"/>
              <a:ext cx="4812235" cy="389537"/>
              <a:chOff x="0" y="2097141"/>
              <a:chExt cx="4812235" cy="389537"/>
            </a:xfrm>
            <a:solidFill>
              <a:srgbClr val="00B0F0"/>
            </a:solidFill>
          </p:grpSpPr>
          <p:sp>
            <p:nvSpPr>
              <p:cNvPr id="46" name="Rectangle 45"/>
              <p:cNvSpPr/>
              <p:nvPr/>
            </p:nvSpPr>
            <p:spPr>
              <a:xfrm>
                <a:off x="0" y="2097141"/>
                <a:ext cx="3424689"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lowchart: Merge 46"/>
              <p:cNvSpPr/>
              <p:nvPr/>
            </p:nvSpPr>
            <p:spPr>
              <a:xfrm rot="6159307">
                <a:off x="3790515" y="1464959"/>
                <a:ext cx="359229" cy="168421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p:cNvGrpSpPr/>
            <p:nvPr/>
          </p:nvGrpSpPr>
          <p:grpSpPr>
            <a:xfrm>
              <a:off x="1" y="3882697"/>
              <a:ext cx="4556762" cy="359229"/>
              <a:chOff x="-14962" y="2062589"/>
              <a:chExt cx="4556762" cy="359229"/>
            </a:xfrm>
            <a:solidFill>
              <a:srgbClr val="92D050"/>
            </a:solidFill>
          </p:grpSpPr>
          <p:sp>
            <p:nvSpPr>
              <p:cNvPr id="43" name="Rectangle 42"/>
              <p:cNvSpPr/>
              <p:nvPr/>
            </p:nvSpPr>
            <p:spPr>
              <a:xfrm>
                <a:off x="-14962" y="2097141"/>
                <a:ext cx="3439652"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lowchart: Merge 43"/>
              <p:cNvSpPr/>
              <p:nvPr/>
            </p:nvSpPr>
            <p:spPr>
              <a:xfrm rot="5829964">
                <a:off x="3674583" y="1554602"/>
                <a:ext cx="359229" cy="1375204"/>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p:cNvGrpSpPr/>
            <p:nvPr/>
          </p:nvGrpSpPr>
          <p:grpSpPr>
            <a:xfrm>
              <a:off x="0" y="3196354"/>
              <a:ext cx="4354872" cy="359229"/>
              <a:chOff x="0" y="1974164"/>
              <a:chExt cx="4354872" cy="359229"/>
            </a:xfrm>
            <a:solidFill>
              <a:schemeClr val="accent4">
                <a:lumMod val="60000"/>
                <a:lumOff val="40000"/>
              </a:schemeClr>
            </a:solidFill>
          </p:grpSpPr>
          <p:sp>
            <p:nvSpPr>
              <p:cNvPr id="40" name="Rectangle 39"/>
              <p:cNvSpPr/>
              <p:nvPr/>
            </p:nvSpPr>
            <p:spPr>
              <a:xfrm>
                <a:off x="0" y="2097141"/>
                <a:ext cx="3424689"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lowchart: Merge 40"/>
              <p:cNvSpPr/>
              <p:nvPr/>
            </p:nvSpPr>
            <p:spPr>
              <a:xfrm rot="5054608">
                <a:off x="3569808" y="1548329"/>
                <a:ext cx="359229" cy="1210899"/>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a:off x="-10929" y="2534255"/>
              <a:ext cx="4134381" cy="359229"/>
              <a:chOff x="0" y="1934810"/>
              <a:chExt cx="4134381" cy="359229"/>
            </a:xfrm>
            <a:solidFill>
              <a:srgbClr val="FFC000"/>
            </a:solidFill>
          </p:grpSpPr>
          <p:sp>
            <p:nvSpPr>
              <p:cNvPr id="37" name="Rectangle 36"/>
              <p:cNvSpPr/>
              <p:nvPr/>
            </p:nvSpPr>
            <p:spPr>
              <a:xfrm>
                <a:off x="0" y="2097141"/>
                <a:ext cx="3424689"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Merge 37"/>
              <p:cNvSpPr/>
              <p:nvPr/>
            </p:nvSpPr>
            <p:spPr>
              <a:xfrm rot="4538639">
                <a:off x="3446703" y="1606361"/>
                <a:ext cx="359229" cy="1016127"/>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0" y="1832830"/>
              <a:ext cx="4124173" cy="447046"/>
              <a:chOff x="0" y="1832830"/>
              <a:chExt cx="4124173" cy="447046"/>
            </a:xfrm>
            <a:solidFill>
              <a:srgbClr val="FF0000"/>
            </a:solidFill>
          </p:grpSpPr>
          <p:sp>
            <p:nvSpPr>
              <p:cNvPr id="10" name="Rectangle 9"/>
              <p:cNvSpPr/>
              <p:nvPr/>
            </p:nvSpPr>
            <p:spPr>
              <a:xfrm>
                <a:off x="0" y="2097141"/>
                <a:ext cx="3181739" cy="182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Merge 23"/>
              <p:cNvSpPr/>
              <p:nvPr/>
            </p:nvSpPr>
            <p:spPr>
              <a:xfrm rot="3876993">
                <a:off x="3436495" y="1504381"/>
                <a:ext cx="359229" cy="1016127"/>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p:cNvGrpSpPr/>
            <p:nvPr/>
          </p:nvGrpSpPr>
          <p:grpSpPr>
            <a:xfrm>
              <a:off x="3685590" y="826027"/>
              <a:ext cx="3884252" cy="5827016"/>
              <a:chOff x="3685590" y="826027"/>
              <a:chExt cx="3884252" cy="5827016"/>
            </a:xfrm>
          </p:grpSpPr>
          <p:grpSp>
            <p:nvGrpSpPr>
              <p:cNvPr id="8" name="Group 7"/>
              <p:cNvGrpSpPr/>
              <p:nvPr/>
            </p:nvGrpSpPr>
            <p:grpSpPr>
              <a:xfrm>
                <a:off x="3862873" y="1553306"/>
                <a:ext cx="3526971" cy="5099737"/>
                <a:chOff x="961053" y="1525314"/>
                <a:chExt cx="3526971" cy="5099737"/>
              </a:xfrm>
            </p:grpSpPr>
            <p:sp>
              <p:nvSpPr>
                <p:cNvPr id="6" name="Trapezoid 5"/>
                <p:cNvSpPr/>
                <p:nvPr/>
              </p:nvSpPr>
              <p:spPr>
                <a:xfrm rot="10800000">
                  <a:off x="961053" y="1525314"/>
                  <a:ext cx="3526971" cy="597159"/>
                </a:xfrm>
                <a:prstGeom prst="trapezoid">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1" name="Trapezoid 10"/>
                <p:cNvSpPr/>
                <p:nvPr/>
              </p:nvSpPr>
              <p:spPr>
                <a:xfrm rot="10800000">
                  <a:off x="1122784" y="2274872"/>
                  <a:ext cx="3187958" cy="597159"/>
                </a:xfrm>
                <a:prstGeom prst="trapezoid">
                  <a:avLst/>
                </a:prstGeom>
                <a:solidFill>
                  <a:srgbClr val="FFC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2" name="Trapezoid 11"/>
                <p:cNvSpPr/>
                <p:nvPr/>
              </p:nvSpPr>
              <p:spPr>
                <a:xfrm rot="10800000">
                  <a:off x="1300066" y="3024429"/>
                  <a:ext cx="2842725" cy="597159"/>
                </a:xfrm>
                <a:prstGeom prst="trapezoid">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3" name="Trapezoid 12"/>
                <p:cNvSpPr/>
                <p:nvPr/>
              </p:nvSpPr>
              <p:spPr>
                <a:xfrm rot="10800000">
                  <a:off x="1468016" y="3775297"/>
                  <a:ext cx="2497493" cy="597159"/>
                </a:xfrm>
                <a:prstGeom prst="trapezoid">
                  <a:avLst/>
                </a:prstGeom>
                <a:solidFill>
                  <a:srgbClr val="92D05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4" name="Trapezoid 13"/>
                <p:cNvSpPr/>
                <p:nvPr/>
              </p:nvSpPr>
              <p:spPr>
                <a:xfrm rot="10800000">
                  <a:off x="1645298" y="4526163"/>
                  <a:ext cx="2142929" cy="597159"/>
                </a:xfrm>
                <a:prstGeom prst="trapezoid">
                  <a:avLst/>
                </a:prstGeom>
                <a:solidFill>
                  <a:srgbClr val="00B0F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5" name="Trapezoid 14"/>
                <p:cNvSpPr/>
                <p:nvPr/>
              </p:nvSpPr>
              <p:spPr>
                <a:xfrm rot="10800000">
                  <a:off x="1822579" y="5277028"/>
                  <a:ext cx="1797697" cy="597159"/>
                </a:xfrm>
                <a:prstGeom prst="trapezoid">
                  <a:avLst/>
                </a:prstGeom>
                <a:solidFill>
                  <a:srgbClr val="00206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6" name="Trapezoid 15"/>
                <p:cNvSpPr/>
                <p:nvPr/>
              </p:nvSpPr>
              <p:spPr>
                <a:xfrm rot="10800000">
                  <a:off x="1990529" y="6027892"/>
                  <a:ext cx="1471127" cy="597159"/>
                </a:xfrm>
                <a:prstGeom prst="trapezoid">
                  <a:avLst/>
                </a:prstGeom>
                <a:solidFill>
                  <a:srgbClr val="7030A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7" name="TextBox 6"/>
                <p:cNvSpPr txBox="1"/>
                <p:nvPr/>
              </p:nvSpPr>
              <p:spPr>
                <a:xfrm>
                  <a:off x="1300065" y="1670005"/>
                  <a:ext cx="2892490" cy="307777"/>
                </a:xfrm>
                <a:prstGeom prst="rect">
                  <a:avLst/>
                </a:prstGeom>
                <a:noFill/>
              </p:spPr>
              <p:txBody>
                <a:bodyPr wrap="square" rtlCol="0">
                  <a:spAutoFit/>
                </a:bodyPr>
                <a:lstStyle/>
                <a:p>
                  <a:pPr algn="ctr"/>
                  <a:r>
                    <a:rPr lang="en-US" sz="1400" b="1" dirty="0">
                      <a:solidFill>
                        <a:schemeClr val="bg1"/>
                      </a:solidFill>
                    </a:rPr>
                    <a:t>UNIVERSAL SEARCH OPTIMIZATION</a:t>
                  </a:r>
                </a:p>
              </p:txBody>
            </p:sp>
            <p:sp>
              <p:nvSpPr>
                <p:cNvPr id="18" name="TextBox 17"/>
                <p:cNvSpPr txBox="1"/>
                <p:nvPr/>
              </p:nvSpPr>
              <p:spPr>
                <a:xfrm>
                  <a:off x="1300065" y="2419563"/>
                  <a:ext cx="2892490" cy="307777"/>
                </a:xfrm>
                <a:prstGeom prst="rect">
                  <a:avLst/>
                </a:prstGeom>
                <a:noFill/>
              </p:spPr>
              <p:txBody>
                <a:bodyPr wrap="square" rtlCol="0">
                  <a:spAutoFit/>
                </a:bodyPr>
                <a:lstStyle/>
                <a:p>
                  <a:pPr algn="ctr"/>
                  <a:r>
                    <a:rPr lang="en-US" sz="1400" b="1">
                      <a:solidFill>
                        <a:schemeClr val="bg1"/>
                      </a:solidFill>
                    </a:rPr>
                    <a:t>SERP &amp; CTR OPTIMIZATION</a:t>
                  </a:r>
                </a:p>
              </p:txBody>
            </p:sp>
            <p:sp>
              <p:nvSpPr>
                <p:cNvPr id="19" name="TextBox 18"/>
                <p:cNvSpPr txBox="1"/>
                <p:nvPr/>
              </p:nvSpPr>
              <p:spPr>
                <a:xfrm>
                  <a:off x="1250301" y="3169120"/>
                  <a:ext cx="2892490" cy="307777"/>
                </a:xfrm>
                <a:prstGeom prst="rect">
                  <a:avLst/>
                </a:prstGeom>
                <a:noFill/>
              </p:spPr>
              <p:txBody>
                <a:bodyPr wrap="square" rtlCol="0">
                  <a:spAutoFit/>
                </a:bodyPr>
                <a:lstStyle/>
                <a:p>
                  <a:pPr algn="ctr"/>
                  <a:r>
                    <a:rPr lang="en-US" sz="1400" b="1">
                      <a:solidFill>
                        <a:schemeClr val="bg1"/>
                      </a:solidFill>
                    </a:rPr>
                    <a:t>CO-OPTIMIZATION</a:t>
                  </a:r>
                </a:p>
              </p:txBody>
            </p:sp>
            <p:sp>
              <p:nvSpPr>
                <p:cNvPr id="20" name="TextBox 19"/>
                <p:cNvSpPr txBox="1"/>
                <p:nvPr/>
              </p:nvSpPr>
              <p:spPr>
                <a:xfrm>
                  <a:off x="1250301" y="3825367"/>
                  <a:ext cx="2892490" cy="523220"/>
                </a:xfrm>
                <a:prstGeom prst="rect">
                  <a:avLst/>
                </a:prstGeom>
                <a:noFill/>
              </p:spPr>
              <p:txBody>
                <a:bodyPr wrap="square" rtlCol="0">
                  <a:spAutoFit/>
                </a:bodyPr>
                <a:lstStyle/>
                <a:p>
                  <a:pPr algn="ctr"/>
                  <a:r>
                    <a:rPr lang="en-US" sz="1400" b="1">
                      <a:solidFill>
                        <a:schemeClr val="bg1"/>
                      </a:solidFill>
                    </a:rPr>
                    <a:t>CONVERSATIONAL SEARCH OPTIMIZATION</a:t>
                  </a:r>
                </a:p>
              </p:txBody>
            </p:sp>
            <p:sp>
              <p:nvSpPr>
                <p:cNvPr id="21" name="TextBox 20"/>
                <p:cNvSpPr txBox="1"/>
                <p:nvPr/>
              </p:nvSpPr>
              <p:spPr>
                <a:xfrm>
                  <a:off x="1250301" y="4576234"/>
                  <a:ext cx="2892490" cy="523220"/>
                </a:xfrm>
                <a:prstGeom prst="rect">
                  <a:avLst/>
                </a:prstGeom>
                <a:noFill/>
              </p:spPr>
              <p:txBody>
                <a:bodyPr wrap="square" rtlCol="0">
                  <a:spAutoFit/>
                </a:bodyPr>
                <a:lstStyle/>
                <a:p>
                  <a:pPr algn="ctr"/>
                  <a:r>
                    <a:rPr lang="en-US" sz="1400" b="1">
                      <a:solidFill>
                        <a:schemeClr val="bg1"/>
                      </a:solidFill>
                    </a:rPr>
                    <a:t>AUTHORITY</a:t>
                  </a:r>
                </a:p>
                <a:p>
                  <a:pPr algn="ctr"/>
                  <a:r>
                    <a:rPr lang="en-US" sz="1400" b="1">
                      <a:solidFill>
                        <a:schemeClr val="bg1"/>
                      </a:solidFill>
                    </a:rPr>
                    <a:t>BUILDING</a:t>
                  </a:r>
                </a:p>
              </p:txBody>
            </p:sp>
            <p:sp>
              <p:nvSpPr>
                <p:cNvPr id="22" name="TextBox 21"/>
                <p:cNvSpPr txBox="1"/>
                <p:nvPr/>
              </p:nvSpPr>
              <p:spPr>
                <a:xfrm>
                  <a:off x="1250301" y="5303232"/>
                  <a:ext cx="2892490" cy="523220"/>
                </a:xfrm>
                <a:prstGeom prst="rect">
                  <a:avLst/>
                </a:prstGeom>
                <a:noFill/>
              </p:spPr>
              <p:txBody>
                <a:bodyPr wrap="square" rtlCol="0">
                  <a:spAutoFit/>
                </a:bodyPr>
                <a:lstStyle/>
                <a:p>
                  <a:pPr algn="ctr"/>
                  <a:r>
                    <a:rPr lang="en-US" sz="1400" b="1">
                      <a:solidFill>
                        <a:schemeClr val="bg1"/>
                      </a:solidFill>
                    </a:rPr>
                    <a:t>DIGITAL ASSET </a:t>
                  </a:r>
                </a:p>
                <a:p>
                  <a:pPr algn="ctr"/>
                  <a:r>
                    <a:rPr lang="en-US" sz="1400" b="1">
                      <a:solidFill>
                        <a:schemeClr val="bg1"/>
                      </a:solidFill>
                    </a:rPr>
                    <a:t>OPTIMIZATION</a:t>
                  </a:r>
                </a:p>
              </p:txBody>
            </p:sp>
            <p:sp>
              <p:nvSpPr>
                <p:cNvPr id="23" name="TextBox 22"/>
                <p:cNvSpPr txBox="1"/>
                <p:nvPr/>
              </p:nvSpPr>
              <p:spPr>
                <a:xfrm>
                  <a:off x="1270517" y="6064861"/>
                  <a:ext cx="2892490" cy="523220"/>
                </a:xfrm>
                <a:prstGeom prst="rect">
                  <a:avLst/>
                </a:prstGeom>
                <a:noFill/>
              </p:spPr>
              <p:txBody>
                <a:bodyPr wrap="square" rtlCol="0">
                  <a:spAutoFit/>
                </a:bodyPr>
                <a:lstStyle/>
                <a:p>
                  <a:pPr algn="ctr"/>
                  <a:r>
                    <a:rPr lang="en-US" sz="1400" b="1">
                      <a:solidFill>
                        <a:schemeClr val="bg1"/>
                      </a:solidFill>
                    </a:rPr>
                    <a:t>MEASUREMENT</a:t>
                  </a:r>
                </a:p>
                <a:p>
                  <a:pPr algn="ctr"/>
                  <a:r>
                    <a:rPr lang="en-US" sz="1400" b="1">
                      <a:solidFill>
                        <a:schemeClr val="bg1"/>
                      </a:solidFill>
                    </a:rPr>
                    <a:t>&amp; TRACKING</a:t>
                  </a:r>
                </a:p>
              </p:txBody>
            </p:sp>
          </p:grpSp>
          <p:sp>
            <p:nvSpPr>
              <p:cNvPr id="82" name="Trapezoid 81"/>
              <p:cNvSpPr/>
              <p:nvPr/>
            </p:nvSpPr>
            <p:spPr>
              <a:xfrm rot="10800000">
                <a:off x="3685590" y="826027"/>
                <a:ext cx="3884252" cy="597159"/>
              </a:xfrm>
              <a:prstGeom prst="trapezoid">
                <a:avLst/>
              </a:prstGeom>
              <a:solidFill>
                <a:schemeClr val="tx1">
                  <a:lumMod val="75000"/>
                  <a:lumOff val="2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95" name="TextBox 94"/>
              <p:cNvSpPr txBox="1"/>
              <p:nvPr/>
            </p:nvSpPr>
            <p:spPr>
              <a:xfrm>
                <a:off x="4024603" y="970719"/>
                <a:ext cx="3185498" cy="307777"/>
              </a:xfrm>
              <a:prstGeom prst="rect">
                <a:avLst/>
              </a:prstGeom>
              <a:noFill/>
            </p:spPr>
            <p:txBody>
              <a:bodyPr wrap="square" rtlCol="0">
                <a:spAutoFit/>
              </a:bodyPr>
              <a:lstStyle/>
              <a:p>
                <a:pPr algn="ctr"/>
                <a:r>
                  <a:rPr lang="en-US" sz="1400" b="1" dirty="0" smtClean="0">
                    <a:solidFill>
                      <a:schemeClr val="bg1"/>
                    </a:solidFill>
                  </a:rPr>
                  <a:t>AUDIENCE &amp; DEMAND STRATEGY</a:t>
                </a:r>
                <a:endParaRPr lang="en-US" sz="1400" b="1" dirty="0">
                  <a:solidFill>
                    <a:schemeClr val="bg1"/>
                  </a:solidFill>
                </a:endParaRPr>
              </a:p>
            </p:txBody>
          </p:sp>
        </p:grpSp>
      </p:grpSp>
      <p:sp>
        <p:nvSpPr>
          <p:cNvPr id="117" name="Title 1"/>
          <p:cNvSpPr txBox="1">
            <a:spLocks/>
          </p:cNvSpPr>
          <p:nvPr/>
        </p:nvSpPr>
        <p:spPr>
          <a:xfrm>
            <a:off x="7629575" y="306190"/>
            <a:ext cx="4217042" cy="126620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IN" sz="3200" dirty="0" smtClean="0"/>
              <a:t>Distribution Framework to Harness Maximum Impact</a:t>
            </a:r>
            <a:endParaRPr lang="en-US" sz="3200" b="1" dirty="0"/>
          </a:p>
        </p:txBody>
      </p:sp>
      <p:sp>
        <p:nvSpPr>
          <p:cNvPr id="122" name="TextBox 121"/>
          <p:cNvSpPr txBox="1"/>
          <p:nvPr/>
        </p:nvSpPr>
        <p:spPr>
          <a:xfrm>
            <a:off x="8534400" y="5816611"/>
            <a:ext cx="3657600" cy="738664"/>
          </a:xfrm>
          <a:prstGeom prst="rect">
            <a:avLst/>
          </a:prstGeom>
          <a:solidFill>
            <a:schemeClr val="accent5">
              <a:lumMod val="75000"/>
            </a:schemeClr>
          </a:solidFill>
        </p:spPr>
        <p:style>
          <a:lnRef idx="0">
            <a:schemeClr val="accent6"/>
          </a:lnRef>
          <a:fillRef idx="3">
            <a:schemeClr val="accent6"/>
          </a:fillRef>
          <a:effectRef idx="3">
            <a:schemeClr val="accent6"/>
          </a:effectRef>
          <a:fontRef idx="minor">
            <a:schemeClr val="lt1"/>
          </a:fontRef>
        </p:style>
        <p:txBody>
          <a:bodyPr wrap="square" rtlCol="0" anchor="t">
            <a:spAutoFit/>
          </a:bodyPr>
          <a:lstStyle/>
          <a:p>
            <a:pPr algn="r"/>
            <a:r>
              <a:rPr lang="en-US" sz="1400" b="1" dirty="0" smtClean="0"/>
              <a:t>This framework </a:t>
            </a:r>
            <a:r>
              <a:rPr lang="en-US" sz="1400" b="1" dirty="0" smtClean="0"/>
              <a:t>ensures</a:t>
            </a:r>
            <a:r>
              <a:rPr lang="en-US" sz="1400" b="1" dirty="0"/>
              <a:t> effective implementations of each content marketing </a:t>
            </a:r>
            <a:r>
              <a:rPr lang="en-US" sz="1400" b="1" dirty="0" smtClean="0"/>
              <a:t>strategy across the buyer journey.</a:t>
            </a:r>
            <a:endParaRPr lang="en-US" sz="1400" b="1" dirty="0"/>
          </a:p>
        </p:txBody>
      </p:sp>
      <p:grpSp>
        <p:nvGrpSpPr>
          <p:cNvPr id="2" name="Group 1"/>
          <p:cNvGrpSpPr/>
          <p:nvPr/>
        </p:nvGrpSpPr>
        <p:grpSpPr>
          <a:xfrm>
            <a:off x="875111" y="968228"/>
            <a:ext cx="2693606" cy="5111198"/>
            <a:chOff x="875111" y="968228"/>
            <a:chExt cx="2693606" cy="5111198"/>
          </a:xfrm>
        </p:grpSpPr>
        <p:grpSp>
          <p:nvGrpSpPr>
            <p:cNvPr id="115" name="Group 114"/>
            <p:cNvGrpSpPr/>
            <p:nvPr/>
          </p:nvGrpSpPr>
          <p:grpSpPr>
            <a:xfrm>
              <a:off x="875111" y="968228"/>
              <a:ext cx="2692293" cy="5111198"/>
              <a:chOff x="985545" y="980712"/>
              <a:chExt cx="2581859" cy="5098712"/>
            </a:xfrm>
          </p:grpSpPr>
          <p:sp>
            <p:nvSpPr>
              <p:cNvPr id="9" name="Rounded Rectangle 8"/>
              <p:cNvSpPr/>
              <p:nvPr/>
            </p:nvSpPr>
            <p:spPr>
              <a:xfrm>
                <a:off x="989822" y="1929464"/>
                <a:ext cx="2577582" cy="518091"/>
              </a:xfrm>
              <a:prstGeom prst="roundRect">
                <a:avLst/>
              </a:prstGeom>
              <a:solidFill>
                <a:schemeClr val="bg1"/>
              </a:solidFill>
              <a:ln w="28575">
                <a:solidFill>
                  <a:srgbClr val="FF000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SWOT, Competitor Study, Market Research Reports</a:t>
                </a:r>
              </a:p>
            </p:txBody>
          </p:sp>
          <p:sp>
            <p:nvSpPr>
              <p:cNvPr id="26" name="Rounded Rectangle 25"/>
              <p:cNvSpPr/>
              <p:nvPr/>
            </p:nvSpPr>
            <p:spPr>
              <a:xfrm>
                <a:off x="989822" y="2534330"/>
                <a:ext cx="2577582" cy="518091"/>
              </a:xfrm>
              <a:prstGeom prst="roundRect">
                <a:avLst/>
              </a:prstGeom>
              <a:solidFill>
                <a:schemeClr val="bg1"/>
              </a:solidFill>
              <a:ln w="28575">
                <a:solidFill>
                  <a:schemeClr val="accent4"/>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Meta-data Optimization, Rich Snippets with relevant value-driven content</a:t>
                </a:r>
              </a:p>
            </p:txBody>
          </p:sp>
          <p:sp>
            <p:nvSpPr>
              <p:cNvPr id="27" name="Rounded Rectangle 26"/>
              <p:cNvSpPr/>
              <p:nvPr/>
            </p:nvSpPr>
            <p:spPr>
              <a:xfrm>
                <a:off x="989822" y="3139196"/>
                <a:ext cx="2577582" cy="518091"/>
              </a:xfrm>
              <a:prstGeom prst="roundRect">
                <a:avLst/>
              </a:prstGeom>
              <a:solidFill>
                <a:schemeClr val="bg1"/>
              </a:solidFill>
              <a:ln w="28575">
                <a:solidFill>
                  <a:srgbClr val="FFFF0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Relevant FAQs, Long-tail Search Queries</a:t>
                </a:r>
              </a:p>
            </p:txBody>
          </p:sp>
          <p:sp>
            <p:nvSpPr>
              <p:cNvPr id="28" name="Rounded Rectangle 27"/>
              <p:cNvSpPr/>
              <p:nvPr/>
            </p:nvSpPr>
            <p:spPr>
              <a:xfrm>
                <a:off x="989822" y="3740461"/>
                <a:ext cx="2577582" cy="518091"/>
              </a:xfrm>
              <a:prstGeom prst="roundRect">
                <a:avLst/>
              </a:prstGeom>
              <a:solidFill>
                <a:schemeClr val="bg1"/>
              </a:solidFill>
              <a:ln w="28575">
                <a:solidFill>
                  <a:srgbClr val="92D05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Social &amp; Paid campaigns, Email Marketing</a:t>
                </a:r>
              </a:p>
            </p:txBody>
          </p:sp>
          <p:sp>
            <p:nvSpPr>
              <p:cNvPr id="29" name="Rounded Rectangle 28"/>
              <p:cNvSpPr/>
              <p:nvPr/>
            </p:nvSpPr>
            <p:spPr>
              <a:xfrm>
                <a:off x="989822" y="4347745"/>
                <a:ext cx="2577582" cy="518091"/>
              </a:xfrm>
              <a:prstGeom prst="roundRect">
                <a:avLst/>
              </a:prstGeom>
              <a:solidFill>
                <a:schemeClr val="bg1"/>
              </a:solidFill>
              <a:ln w="28575">
                <a:solidFill>
                  <a:srgbClr val="00B0F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On-page authority + engagement with blogs, back-links, Local Optimization</a:t>
                </a:r>
              </a:p>
            </p:txBody>
          </p:sp>
          <p:sp>
            <p:nvSpPr>
              <p:cNvPr id="30" name="Rounded Rectangle 29"/>
              <p:cNvSpPr/>
              <p:nvPr/>
            </p:nvSpPr>
            <p:spPr>
              <a:xfrm>
                <a:off x="989822" y="4955029"/>
                <a:ext cx="2577582" cy="518091"/>
              </a:xfrm>
              <a:prstGeom prst="roundRect">
                <a:avLst/>
              </a:prstGeom>
              <a:solidFill>
                <a:schemeClr val="bg1"/>
              </a:solidFill>
              <a:ln w="28575">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Pop-ups, Event Calendar, PWA Notifications</a:t>
                </a:r>
              </a:p>
            </p:txBody>
          </p:sp>
          <p:sp>
            <p:nvSpPr>
              <p:cNvPr id="31" name="Rounded Rectangle 30"/>
              <p:cNvSpPr/>
              <p:nvPr/>
            </p:nvSpPr>
            <p:spPr>
              <a:xfrm>
                <a:off x="985545" y="5561333"/>
                <a:ext cx="2577582" cy="518091"/>
              </a:xfrm>
              <a:prstGeom prst="roundRect">
                <a:avLst/>
              </a:prstGeom>
              <a:solidFill>
                <a:schemeClr val="bg1"/>
              </a:solidFill>
              <a:ln w="28575">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Omni-channel Content Calendar with KPI Scorecards, QBR, Case Studies</a:t>
                </a:r>
              </a:p>
            </p:txBody>
          </p:sp>
          <p:sp>
            <p:nvSpPr>
              <p:cNvPr id="75" name="TextBox 74"/>
              <p:cNvSpPr txBox="1"/>
              <p:nvPr/>
            </p:nvSpPr>
            <p:spPr>
              <a:xfrm>
                <a:off x="985545" y="980712"/>
                <a:ext cx="2577582" cy="307777"/>
              </a:xfrm>
              <a:prstGeom prst="rect">
                <a:avLst/>
              </a:prstGeom>
              <a:noFill/>
            </p:spPr>
            <p:txBody>
              <a:bodyPr wrap="square" rtlCol="0">
                <a:spAutoFit/>
              </a:bodyPr>
              <a:lstStyle/>
              <a:p>
                <a:pPr algn="ctr"/>
                <a:r>
                  <a:rPr lang="en-US" sz="1400" b="1" dirty="0">
                    <a:solidFill>
                      <a:srgbClr val="0070C0"/>
                    </a:solidFill>
                  </a:rPr>
                  <a:t>MICRO CONTENT FUNNEL</a:t>
                </a:r>
              </a:p>
            </p:txBody>
          </p:sp>
        </p:grpSp>
        <p:sp>
          <p:nvSpPr>
            <p:cNvPr id="99" name="Rounded Rectangle 98"/>
            <p:cNvSpPr/>
            <p:nvPr/>
          </p:nvSpPr>
          <p:spPr>
            <a:xfrm>
              <a:off x="880884" y="1319204"/>
              <a:ext cx="2687833" cy="519360"/>
            </a:xfrm>
            <a:prstGeom prst="roundRect">
              <a:avLst/>
            </a:prstGeom>
            <a:solidFill>
              <a:schemeClr val="bg1"/>
            </a:solidFill>
            <a:ln w="28575">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Persona Mapping Sheets, Demand Funnels, Omni-channel Strategy Deck</a:t>
              </a:r>
              <a:endParaRPr lang="en-US" sz="1200" dirty="0">
                <a:solidFill>
                  <a:schemeClr val="tx1"/>
                </a:solidFill>
              </a:endParaRPr>
            </a:p>
          </p:txBody>
        </p:sp>
      </p:grpSp>
      <p:pic>
        <p:nvPicPr>
          <p:cNvPr id="128" name="Picture 127"/>
          <p:cNvPicPr>
            <a:picLocks noChangeAspect="1"/>
          </p:cNvPicPr>
          <p:nvPr/>
        </p:nvPicPr>
        <p:blipFill>
          <a:blip r:embed="rId2"/>
          <a:stretch>
            <a:fillRect/>
          </a:stretch>
        </p:blipFill>
        <p:spPr>
          <a:xfrm>
            <a:off x="204758" y="113340"/>
            <a:ext cx="2896198" cy="711603"/>
          </a:xfrm>
          <a:prstGeom prst="rect">
            <a:avLst/>
          </a:prstGeom>
        </p:spPr>
      </p:pic>
    </p:spTree>
    <p:extLst>
      <p:ext uri="{BB962C8B-B14F-4D97-AF65-F5344CB8AC3E}">
        <p14:creationId xmlns:p14="http://schemas.microsoft.com/office/powerpoint/2010/main" val="53199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5" y="401813"/>
            <a:ext cx="6171475" cy="551543"/>
          </a:xfrm>
        </p:spPr>
        <p:txBody>
          <a:bodyPr>
            <a:normAutofit fontScale="90000"/>
          </a:bodyPr>
          <a:lstStyle/>
          <a:p>
            <a:r>
              <a:rPr lang="en-US" sz="4000" dirty="0" smtClean="0">
                <a:ea typeface="+mj-lt"/>
                <a:cs typeface="+mj-lt"/>
              </a:rPr>
              <a:t>Package </a:t>
            </a:r>
            <a:r>
              <a:rPr lang="en-US" sz="4000" dirty="0" smtClean="0">
                <a:ea typeface="+mj-lt"/>
                <a:cs typeface="+mj-lt"/>
              </a:rPr>
              <a:t>Your </a:t>
            </a:r>
            <a:r>
              <a:rPr lang="en-US" sz="4000" dirty="0" smtClean="0">
                <a:ea typeface="+mj-lt"/>
                <a:cs typeface="+mj-lt"/>
              </a:rPr>
              <a:t>Asset </a:t>
            </a:r>
            <a:r>
              <a:rPr lang="en-US" sz="4000" dirty="0" smtClean="0">
                <a:ea typeface="+mj-lt"/>
                <a:cs typeface="+mj-lt"/>
              </a:rPr>
              <a:t>through “Power</a:t>
            </a:r>
            <a:r>
              <a:rPr lang="en-US" sz="4000" dirty="0">
                <a:ea typeface="+mj-lt"/>
                <a:cs typeface="+mj-lt"/>
              </a:rPr>
              <a:t>”</a:t>
            </a:r>
            <a:r>
              <a:rPr lang="en-US" sz="4000" dirty="0"/>
              <a:t> Landing </a:t>
            </a:r>
            <a:r>
              <a:rPr lang="en-US" sz="4000" dirty="0" smtClean="0"/>
              <a:t>Pages</a:t>
            </a:r>
            <a:endParaRPr lang="en-US" dirty="0"/>
          </a:p>
        </p:txBody>
      </p:sp>
      <p:grpSp>
        <p:nvGrpSpPr>
          <p:cNvPr id="4" name="Group 3"/>
          <p:cNvGrpSpPr/>
          <p:nvPr/>
        </p:nvGrpSpPr>
        <p:grpSpPr>
          <a:xfrm>
            <a:off x="-4671" y="2636986"/>
            <a:ext cx="5042408" cy="3859329"/>
            <a:chOff x="-4671" y="2636986"/>
            <a:chExt cx="5042408" cy="3859329"/>
          </a:xfrm>
        </p:grpSpPr>
        <p:sp>
          <p:nvSpPr>
            <p:cNvPr id="56" name="Arrow: Right 55">
              <a:extLst>
                <a:ext uri="{FF2B5EF4-FFF2-40B4-BE49-F238E27FC236}">
                  <a16:creationId xmlns:a16="http://schemas.microsoft.com/office/drawing/2014/main" id="{F532154A-C065-43E1-84B5-2FB56A37A657}"/>
                </a:ext>
              </a:extLst>
            </p:cNvPr>
            <p:cNvSpPr/>
            <p:nvPr/>
          </p:nvSpPr>
          <p:spPr>
            <a:xfrm>
              <a:off x="-4671" y="2636986"/>
              <a:ext cx="5042408" cy="1986544"/>
            </a:xfrm>
            <a:prstGeom prst="rightArrow">
              <a:avLst/>
            </a:prstGeom>
            <a:solidFill>
              <a:srgbClr val="000000">
                <a:alpha val="11000"/>
              </a:srgbClr>
            </a:solidFill>
            <a:ln/>
          </p:spPr>
          <p:style>
            <a:lnRef idx="0">
              <a:schemeClr val="accent6"/>
            </a:lnRef>
            <a:fillRef idx="3">
              <a:schemeClr val="accent6"/>
            </a:fillRef>
            <a:effectRef idx="3">
              <a:schemeClr val="accent6"/>
            </a:effectRef>
            <a:fontRef idx="minor">
              <a:schemeClr val="lt1"/>
            </a:fontRef>
          </p:style>
          <p:txBody>
            <a:bodyPr wrap="square" rtlCol="0" anchor="ctr">
              <a:noAutofit/>
            </a:bodyPr>
            <a:lstStyle/>
            <a:p>
              <a:pPr algn="l">
                <a:lnSpc>
                  <a:spcPct val="85000"/>
                </a:lnSpc>
              </a:pPr>
              <a:endParaRPr lang="en-US" sz="2400" spc="-150">
                <a:solidFill>
                  <a:schemeClr val="tx1">
                    <a:lumMod val="75000"/>
                    <a:lumOff val="25000"/>
                  </a:schemeClr>
                </a:solidFill>
              </a:endParaRPr>
            </a:p>
          </p:txBody>
        </p:sp>
        <p:grpSp>
          <p:nvGrpSpPr>
            <p:cNvPr id="34" name="Group 33">
              <a:extLst>
                <a:ext uri="{FF2B5EF4-FFF2-40B4-BE49-F238E27FC236}">
                  <a16:creationId xmlns:a16="http://schemas.microsoft.com/office/drawing/2014/main" id="{4B28F69E-539B-40CD-9A20-389776A141BD}"/>
                </a:ext>
              </a:extLst>
            </p:cNvPr>
            <p:cNvGrpSpPr/>
            <p:nvPr/>
          </p:nvGrpSpPr>
          <p:grpSpPr>
            <a:xfrm>
              <a:off x="696301" y="2830788"/>
              <a:ext cx="2610116" cy="3665527"/>
              <a:chOff x="607953" y="1457539"/>
              <a:chExt cx="2610116" cy="3665527"/>
            </a:xfrm>
          </p:grpSpPr>
          <p:sp>
            <p:nvSpPr>
              <p:cNvPr id="27" name="Rectangle: Rounded Corners 26">
                <a:extLst>
                  <a:ext uri="{FF2B5EF4-FFF2-40B4-BE49-F238E27FC236}">
                    <a16:creationId xmlns:a16="http://schemas.microsoft.com/office/drawing/2014/main" id="{B54BBEC0-5518-4884-9F0D-3647AB02F286}"/>
                  </a:ext>
                </a:extLst>
              </p:cNvPr>
              <p:cNvSpPr/>
              <p:nvPr/>
            </p:nvSpPr>
            <p:spPr>
              <a:xfrm>
                <a:off x="691322" y="2110408"/>
                <a:ext cx="2526747" cy="417443"/>
              </a:xfrm>
              <a:prstGeom prst="roundRect">
                <a:avLst/>
              </a:prstGeom>
              <a:solidFill>
                <a:srgbClr val="003664"/>
              </a:solidFill>
              <a:ln/>
            </p:spPr>
            <p:style>
              <a:lnRef idx="0">
                <a:schemeClr val="accent2"/>
              </a:lnRef>
              <a:fillRef idx="3">
                <a:schemeClr val="accent2"/>
              </a:fillRef>
              <a:effectRef idx="3">
                <a:schemeClr val="accent2"/>
              </a:effectRef>
              <a:fontRef idx="minor">
                <a:schemeClr val="lt1"/>
              </a:fontRef>
            </p:style>
            <p:txBody>
              <a:bodyPr wrap="square" rtlCol="0" anchor="ctr">
                <a:noAutofit/>
              </a:bodyPr>
              <a:lstStyle/>
              <a:p>
                <a:pPr>
                  <a:lnSpc>
                    <a:spcPct val="85000"/>
                  </a:lnSpc>
                </a:pPr>
                <a:r>
                  <a:rPr lang="en-US" spc="-150" dirty="0">
                    <a:solidFill>
                      <a:schemeClr val="bg1"/>
                    </a:solidFill>
                    <a:cs typeface="Arial"/>
                  </a:rPr>
                  <a:t>Paid Social (LinkedIn)</a:t>
                </a:r>
                <a:endParaRPr lang="en-US" dirty="0">
                  <a:solidFill>
                    <a:schemeClr val="bg1"/>
                  </a:solidFill>
                </a:endParaRPr>
              </a:p>
            </p:txBody>
          </p:sp>
          <p:sp>
            <p:nvSpPr>
              <p:cNvPr id="28" name="Rectangle: Rounded Corners 27">
                <a:extLst>
                  <a:ext uri="{FF2B5EF4-FFF2-40B4-BE49-F238E27FC236}">
                    <a16:creationId xmlns:a16="http://schemas.microsoft.com/office/drawing/2014/main" id="{A471C307-C452-4C24-9C46-BB971D3B5A19}"/>
                  </a:ext>
                </a:extLst>
              </p:cNvPr>
              <p:cNvSpPr/>
              <p:nvPr/>
            </p:nvSpPr>
            <p:spPr>
              <a:xfrm>
                <a:off x="691322" y="2629451"/>
                <a:ext cx="2526747" cy="417443"/>
              </a:xfrm>
              <a:prstGeom prst="roundRect">
                <a:avLst/>
              </a:prstGeom>
              <a:solidFill>
                <a:srgbClr val="003664"/>
              </a:solidFill>
              <a:ln/>
            </p:spPr>
            <p:style>
              <a:lnRef idx="0">
                <a:schemeClr val="accent2"/>
              </a:lnRef>
              <a:fillRef idx="3">
                <a:schemeClr val="accent2"/>
              </a:fillRef>
              <a:effectRef idx="3">
                <a:schemeClr val="accent2"/>
              </a:effectRef>
              <a:fontRef idx="minor">
                <a:schemeClr val="lt1"/>
              </a:fontRef>
            </p:style>
            <p:txBody>
              <a:bodyPr wrap="square" rtlCol="0" anchor="ctr">
                <a:noAutofit/>
              </a:bodyPr>
              <a:lstStyle/>
              <a:p>
                <a:r>
                  <a:rPr lang="en-US" spc="-150">
                    <a:solidFill>
                      <a:schemeClr val="bg1"/>
                    </a:solidFill>
                    <a:ea typeface="+mn-lt"/>
                    <a:cs typeface="+mn-lt"/>
                  </a:rPr>
                  <a:t>PPC (Google Ads)</a:t>
                </a:r>
              </a:p>
            </p:txBody>
          </p:sp>
          <p:sp>
            <p:nvSpPr>
              <p:cNvPr id="29" name="Rectangle: Rounded Corners 28">
                <a:extLst>
                  <a:ext uri="{FF2B5EF4-FFF2-40B4-BE49-F238E27FC236}">
                    <a16:creationId xmlns:a16="http://schemas.microsoft.com/office/drawing/2014/main" id="{6E968181-F458-4F15-B2A8-CCF944FCA1A0}"/>
                  </a:ext>
                </a:extLst>
              </p:cNvPr>
              <p:cNvSpPr/>
              <p:nvPr/>
            </p:nvSpPr>
            <p:spPr>
              <a:xfrm>
                <a:off x="691322" y="3148494"/>
                <a:ext cx="2526747" cy="417443"/>
              </a:xfrm>
              <a:prstGeom prst="roundRect">
                <a:avLst/>
              </a:prstGeom>
              <a:solidFill>
                <a:schemeClr val="accent4">
                  <a:lumMod val="60000"/>
                  <a:lumOff val="40000"/>
                </a:schemeClr>
              </a:solidFill>
              <a:ln/>
            </p:spPr>
            <p:style>
              <a:lnRef idx="0">
                <a:schemeClr val="accent2"/>
              </a:lnRef>
              <a:fillRef idx="3">
                <a:schemeClr val="accent2"/>
              </a:fillRef>
              <a:effectRef idx="3">
                <a:schemeClr val="accent2"/>
              </a:effectRef>
              <a:fontRef idx="minor">
                <a:schemeClr val="lt1"/>
              </a:fontRef>
            </p:style>
            <p:txBody>
              <a:bodyPr wrap="square" rtlCol="0" anchor="ctr">
                <a:noAutofit/>
              </a:bodyPr>
              <a:lstStyle/>
              <a:p>
                <a:pPr>
                  <a:lnSpc>
                    <a:spcPct val="85000"/>
                  </a:lnSpc>
                </a:pPr>
                <a:r>
                  <a:rPr lang="en-US" spc="-150">
                    <a:solidFill>
                      <a:schemeClr val="bg1"/>
                    </a:solidFill>
                    <a:cs typeface="Arial"/>
                  </a:rPr>
                  <a:t>Blog Content</a:t>
                </a:r>
                <a:endParaRPr lang="en-US" spc="-150">
                  <a:solidFill>
                    <a:schemeClr val="bg1"/>
                  </a:solidFill>
                </a:endParaRPr>
              </a:p>
            </p:txBody>
          </p:sp>
          <p:sp>
            <p:nvSpPr>
              <p:cNvPr id="30" name="Rectangle: Rounded Corners 29">
                <a:extLst>
                  <a:ext uri="{FF2B5EF4-FFF2-40B4-BE49-F238E27FC236}">
                    <a16:creationId xmlns:a16="http://schemas.microsoft.com/office/drawing/2014/main" id="{AA74004E-636C-48AE-8E10-41D05F86EC50}"/>
                  </a:ext>
                </a:extLst>
              </p:cNvPr>
              <p:cNvSpPr/>
              <p:nvPr/>
            </p:nvSpPr>
            <p:spPr>
              <a:xfrm>
                <a:off x="691322" y="3667537"/>
                <a:ext cx="2526747" cy="417443"/>
              </a:xfrm>
              <a:prstGeom prst="roundRect">
                <a:avLst/>
              </a:prstGeom>
              <a:solidFill>
                <a:srgbClr val="002060"/>
              </a:solidFill>
              <a:ln/>
            </p:spPr>
            <p:style>
              <a:lnRef idx="0">
                <a:schemeClr val="accent2"/>
              </a:lnRef>
              <a:fillRef idx="3">
                <a:schemeClr val="accent2"/>
              </a:fillRef>
              <a:effectRef idx="3">
                <a:schemeClr val="accent2"/>
              </a:effectRef>
              <a:fontRef idx="minor">
                <a:schemeClr val="lt1"/>
              </a:fontRef>
            </p:style>
            <p:txBody>
              <a:bodyPr wrap="square" rtlCol="0" anchor="ctr">
                <a:noAutofit/>
              </a:bodyPr>
              <a:lstStyle/>
              <a:p>
                <a:pPr algn="l">
                  <a:lnSpc>
                    <a:spcPct val="85000"/>
                  </a:lnSpc>
                </a:pPr>
                <a:r>
                  <a:rPr lang="en-US" spc="-150">
                    <a:solidFill>
                      <a:schemeClr val="bg1"/>
                    </a:solidFill>
                    <a:cs typeface="Arial"/>
                  </a:rPr>
                  <a:t>Email</a:t>
                </a:r>
                <a:endParaRPr lang="en-US" spc="-150">
                  <a:solidFill>
                    <a:schemeClr val="bg1"/>
                  </a:solidFill>
                </a:endParaRPr>
              </a:p>
            </p:txBody>
          </p:sp>
          <p:sp>
            <p:nvSpPr>
              <p:cNvPr id="31" name="Rectangle: Rounded Corners 30">
                <a:extLst>
                  <a:ext uri="{FF2B5EF4-FFF2-40B4-BE49-F238E27FC236}">
                    <a16:creationId xmlns:a16="http://schemas.microsoft.com/office/drawing/2014/main" id="{4B5DAC56-00DD-40B7-8876-C4A5185517F8}"/>
                  </a:ext>
                </a:extLst>
              </p:cNvPr>
              <p:cNvSpPr/>
              <p:nvPr/>
            </p:nvSpPr>
            <p:spPr>
              <a:xfrm>
                <a:off x="691322" y="4186580"/>
                <a:ext cx="2526747" cy="417443"/>
              </a:xfrm>
              <a:prstGeom prst="roundRect">
                <a:avLst/>
              </a:prstGeom>
              <a:solidFill>
                <a:srgbClr val="002060"/>
              </a:solidFill>
              <a:ln/>
            </p:spPr>
            <p:style>
              <a:lnRef idx="0">
                <a:schemeClr val="accent2"/>
              </a:lnRef>
              <a:fillRef idx="3">
                <a:schemeClr val="accent2"/>
              </a:fillRef>
              <a:effectRef idx="3">
                <a:schemeClr val="accent2"/>
              </a:effectRef>
              <a:fontRef idx="minor">
                <a:schemeClr val="lt1"/>
              </a:fontRef>
            </p:style>
            <p:txBody>
              <a:bodyPr wrap="square" rtlCol="0" anchor="ctr">
                <a:noAutofit/>
              </a:bodyPr>
              <a:lstStyle/>
              <a:p>
                <a:pPr>
                  <a:lnSpc>
                    <a:spcPct val="85000"/>
                  </a:lnSpc>
                </a:pPr>
                <a:r>
                  <a:rPr lang="en-US" spc="-150" dirty="0">
                    <a:solidFill>
                      <a:schemeClr val="bg1"/>
                    </a:solidFill>
                    <a:cs typeface="Arial"/>
                  </a:rPr>
                  <a:t>3rd Party Expertise</a:t>
                </a:r>
              </a:p>
            </p:txBody>
          </p:sp>
          <p:sp>
            <p:nvSpPr>
              <p:cNvPr id="32" name="Rectangle: Rounded Corners 31">
                <a:extLst>
                  <a:ext uri="{FF2B5EF4-FFF2-40B4-BE49-F238E27FC236}">
                    <a16:creationId xmlns:a16="http://schemas.microsoft.com/office/drawing/2014/main" id="{06CF356D-B2A3-4791-800E-3BA2BEBB3232}"/>
                  </a:ext>
                </a:extLst>
              </p:cNvPr>
              <p:cNvSpPr/>
              <p:nvPr/>
            </p:nvSpPr>
            <p:spPr>
              <a:xfrm>
                <a:off x="691322" y="4705623"/>
                <a:ext cx="2526747" cy="417443"/>
              </a:xfrm>
              <a:prstGeom prst="roundRect">
                <a:avLst/>
              </a:prstGeom>
              <a:solidFill>
                <a:srgbClr val="C00000"/>
              </a:solidFill>
              <a:ln/>
            </p:spPr>
            <p:style>
              <a:lnRef idx="0">
                <a:schemeClr val="accent2"/>
              </a:lnRef>
              <a:fillRef idx="3">
                <a:schemeClr val="accent2"/>
              </a:fillRef>
              <a:effectRef idx="3">
                <a:schemeClr val="accent2"/>
              </a:effectRef>
              <a:fontRef idx="minor">
                <a:schemeClr val="lt1"/>
              </a:fontRef>
            </p:style>
            <p:txBody>
              <a:bodyPr wrap="square" rtlCol="0" anchor="ctr">
                <a:noAutofit/>
              </a:bodyPr>
              <a:lstStyle/>
              <a:p>
                <a:pPr>
                  <a:lnSpc>
                    <a:spcPct val="85000"/>
                  </a:lnSpc>
                </a:pPr>
                <a:r>
                  <a:rPr lang="en-US" spc="-150">
                    <a:solidFill>
                      <a:schemeClr val="bg1"/>
                    </a:solidFill>
                    <a:cs typeface="Arial"/>
                  </a:rPr>
                  <a:t>Brand Amplification</a:t>
                </a:r>
              </a:p>
            </p:txBody>
          </p:sp>
          <p:sp>
            <p:nvSpPr>
              <p:cNvPr id="33" name="Rectangle 32">
                <a:extLst>
                  <a:ext uri="{FF2B5EF4-FFF2-40B4-BE49-F238E27FC236}">
                    <a16:creationId xmlns:a16="http://schemas.microsoft.com/office/drawing/2014/main" id="{CAB33149-0195-4244-8681-E0C22E73C91F}"/>
                  </a:ext>
                </a:extLst>
              </p:cNvPr>
              <p:cNvSpPr/>
              <p:nvPr/>
            </p:nvSpPr>
            <p:spPr>
              <a:xfrm>
                <a:off x="607953" y="1457539"/>
                <a:ext cx="2441303" cy="646331"/>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cs typeface="Arial"/>
                  </a:rPr>
                  <a:t>YOUR CAMPAIGN </a:t>
                </a:r>
                <a:r>
                  <a:rPr lang="en-US" b="1" dirty="0">
                    <a:cs typeface="Arial"/>
                  </a:rPr>
                  <a:t>DRIVERS</a:t>
                </a:r>
                <a:endParaRPr lang="en-US" b="1" dirty="0"/>
              </a:p>
            </p:txBody>
          </p:sp>
        </p:grpSp>
      </p:grpSp>
      <p:grpSp>
        <p:nvGrpSpPr>
          <p:cNvPr id="62" name="Group 61">
            <a:extLst>
              <a:ext uri="{FF2B5EF4-FFF2-40B4-BE49-F238E27FC236}">
                <a16:creationId xmlns:a16="http://schemas.microsoft.com/office/drawing/2014/main" id="{B2269DE0-327D-4DEC-B9EA-BE9C42929E04}"/>
              </a:ext>
            </a:extLst>
          </p:cNvPr>
          <p:cNvGrpSpPr/>
          <p:nvPr/>
        </p:nvGrpSpPr>
        <p:grpSpPr>
          <a:xfrm>
            <a:off x="4119779" y="977894"/>
            <a:ext cx="4747113" cy="5738189"/>
            <a:chOff x="4981170" y="742123"/>
            <a:chExt cx="4747113" cy="5738189"/>
          </a:xfrm>
        </p:grpSpPr>
        <p:pic>
          <p:nvPicPr>
            <p:cNvPr id="50" name="Picture 50" descr="A screenshot of a cell phone&#10;&#10;Description generated with very high confidence">
              <a:extLst>
                <a:ext uri="{FF2B5EF4-FFF2-40B4-BE49-F238E27FC236}">
                  <a16:creationId xmlns:a16="http://schemas.microsoft.com/office/drawing/2014/main" id="{894D891E-8281-4971-9A46-B8FE0192D2E8}"/>
                </a:ext>
              </a:extLst>
            </p:cNvPr>
            <p:cNvPicPr>
              <a:picLocks noChangeAspect="1"/>
            </p:cNvPicPr>
            <p:nvPr/>
          </p:nvPicPr>
          <p:blipFill>
            <a:blip r:embed="rId2"/>
            <a:stretch>
              <a:fillRect/>
            </a:stretch>
          </p:blipFill>
          <p:spPr>
            <a:xfrm>
              <a:off x="6792761" y="742123"/>
              <a:ext cx="2935522" cy="5738189"/>
            </a:xfrm>
            <a:prstGeom prst="rect">
              <a:avLst/>
            </a:prstGeom>
          </p:spPr>
        </p:pic>
        <p:sp>
          <p:nvSpPr>
            <p:cNvPr id="44" name="Rectangle 43">
              <a:extLst>
                <a:ext uri="{FF2B5EF4-FFF2-40B4-BE49-F238E27FC236}">
                  <a16:creationId xmlns:a16="http://schemas.microsoft.com/office/drawing/2014/main" id="{D4E960DE-9C28-4797-98F5-195196C63E34}"/>
                </a:ext>
              </a:extLst>
            </p:cNvPr>
            <p:cNvSpPr/>
            <p:nvPr/>
          </p:nvSpPr>
          <p:spPr>
            <a:xfrm>
              <a:off x="4981170" y="4638061"/>
              <a:ext cx="1745564" cy="276999"/>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en-US" sz="1200">
                <a:cs typeface="Arial"/>
              </a:endParaRPr>
            </a:p>
          </p:txBody>
        </p:sp>
      </p:grpSp>
      <p:sp>
        <p:nvSpPr>
          <p:cNvPr id="66" name="Rectangle 65">
            <a:extLst>
              <a:ext uri="{FF2B5EF4-FFF2-40B4-BE49-F238E27FC236}">
                <a16:creationId xmlns:a16="http://schemas.microsoft.com/office/drawing/2014/main" id="{845AC8C0-733B-4EEA-97F1-A9FE56421C50}"/>
              </a:ext>
            </a:extLst>
          </p:cNvPr>
          <p:cNvSpPr/>
          <p:nvPr/>
        </p:nvSpPr>
        <p:spPr>
          <a:xfrm>
            <a:off x="4062352" y="6009101"/>
            <a:ext cx="1944348" cy="646331"/>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1">
                <a:cs typeface="Arial"/>
              </a:rPr>
              <a:t>POWER PAGE</a:t>
            </a:r>
            <a:endParaRPr lang="en-US"/>
          </a:p>
          <a:p>
            <a:pPr algn="r"/>
            <a:r>
              <a:rPr lang="en-US">
                <a:cs typeface="Arial"/>
              </a:rPr>
              <a:t>STRUCTURE</a:t>
            </a:r>
            <a:endParaRPr lang="en-US"/>
          </a:p>
        </p:txBody>
      </p:sp>
      <p:grpSp>
        <p:nvGrpSpPr>
          <p:cNvPr id="6" name="Group 5"/>
          <p:cNvGrpSpPr/>
          <p:nvPr/>
        </p:nvGrpSpPr>
        <p:grpSpPr>
          <a:xfrm>
            <a:off x="8520894" y="4823595"/>
            <a:ext cx="3673015" cy="1986544"/>
            <a:chOff x="8520894" y="4823595"/>
            <a:chExt cx="3673015" cy="1986544"/>
          </a:xfrm>
        </p:grpSpPr>
        <p:sp>
          <p:nvSpPr>
            <p:cNvPr id="64" name="Arrow: Right 63">
              <a:extLst>
                <a:ext uri="{FF2B5EF4-FFF2-40B4-BE49-F238E27FC236}">
                  <a16:creationId xmlns:a16="http://schemas.microsoft.com/office/drawing/2014/main" id="{21BC5D00-EF0A-4650-94D5-3A29C377DE8B}"/>
                </a:ext>
              </a:extLst>
            </p:cNvPr>
            <p:cNvSpPr/>
            <p:nvPr/>
          </p:nvSpPr>
          <p:spPr>
            <a:xfrm>
              <a:off x="8520894" y="4823595"/>
              <a:ext cx="3673015" cy="1986544"/>
            </a:xfrm>
            <a:prstGeom prst="rightArrow">
              <a:avLst/>
            </a:prstGeom>
            <a:solidFill>
              <a:srgbClr val="000000">
                <a:alpha val="21000"/>
              </a:srgbClr>
            </a:solidFill>
            <a:ln>
              <a:solidFill>
                <a:srgbClr val="000000">
                  <a:alpha val="25000"/>
                </a:srgbClr>
              </a:solidFill>
            </a:ln>
          </p:spPr>
          <p:style>
            <a:lnRef idx="0">
              <a:schemeClr val="accent6"/>
            </a:lnRef>
            <a:fillRef idx="3">
              <a:schemeClr val="accent6"/>
            </a:fillRef>
            <a:effectRef idx="3">
              <a:schemeClr val="accent6"/>
            </a:effectRef>
            <a:fontRef idx="minor">
              <a:schemeClr val="lt1"/>
            </a:fontRef>
          </p:style>
          <p:txBody>
            <a:bodyPr wrap="square" rtlCol="0" anchor="ctr">
              <a:noAutofit/>
            </a:bodyPr>
            <a:lstStyle/>
            <a:p>
              <a:pPr algn="l">
                <a:lnSpc>
                  <a:spcPct val="85000"/>
                </a:lnSpc>
              </a:pPr>
              <a:endParaRPr lang="en-US" sz="2400" spc="-150">
                <a:solidFill>
                  <a:schemeClr val="tx1">
                    <a:lumMod val="75000"/>
                    <a:lumOff val="25000"/>
                  </a:schemeClr>
                </a:solidFill>
              </a:endParaRPr>
            </a:p>
          </p:txBody>
        </p:sp>
        <p:grpSp>
          <p:nvGrpSpPr>
            <p:cNvPr id="70" name="Group 69">
              <a:extLst>
                <a:ext uri="{FF2B5EF4-FFF2-40B4-BE49-F238E27FC236}">
                  <a16:creationId xmlns:a16="http://schemas.microsoft.com/office/drawing/2014/main" id="{29DE83C6-EEBE-466C-831D-7013D0D3BDFB}"/>
                </a:ext>
              </a:extLst>
            </p:cNvPr>
            <p:cNvGrpSpPr/>
            <p:nvPr/>
          </p:nvGrpSpPr>
          <p:grpSpPr>
            <a:xfrm>
              <a:off x="8523918" y="5004144"/>
              <a:ext cx="3197628" cy="1392782"/>
              <a:chOff x="8523918" y="4812547"/>
              <a:chExt cx="3197628" cy="1392782"/>
            </a:xfrm>
          </p:grpSpPr>
          <p:sp>
            <p:nvSpPr>
              <p:cNvPr id="37" name="Rectangle: Rounded Corners 36">
                <a:extLst>
                  <a:ext uri="{FF2B5EF4-FFF2-40B4-BE49-F238E27FC236}">
                    <a16:creationId xmlns:a16="http://schemas.microsoft.com/office/drawing/2014/main" id="{E4EE83CD-F600-48A7-826D-695FA7DD4096}"/>
                  </a:ext>
                </a:extLst>
              </p:cNvPr>
              <p:cNvSpPr/>
              <p:nvPr/>
            </p:nvSpPr>
            <p:spPr>
              <a:xfrm>
                <a:off x="9956799" y="5025886"/>
                <a:ext cx="1764747" cy="549965"/>
              </a:xfrm>
              <a:prstGeom prst="roundRect">
                <a:avLst/>
              </a:prstGeom>
              <a:solidFill>
                <a:schemeClr val="accent5">
                  <a:lumMod val="75000"/>
                </a:schemeClr>
              </a:solidFill>
              <a:ln/>
            </p:spPr>
            <p:style>
              <a:lnRef idx="0">
                <a:schemeClr val="accent4"/>
              </a:lnRef>
              <a:fillRef idx="3">
                <a:schemeClr val="accent4"/>
              </a:fillRef>
              <a:effectRef idx="3">
                <a:schemeClr val="accent4"/>
              </a:effectRef>
              <a:fontRef idx="minor">
                <a:schemeClr val="lt1"/>
              </a:fontRef>
            </p:style>
            <p:txBody>
              <a:bodyPr wrap="square" rtlCol="0" anchor="ctr">
                <a:noAutofit/>
              </a:bodyPr>
              <a:lstStyle/>
              <a:p>
                <a:pPr>
                  <a:lnSpc>
                    <a:spcPct val="85000"/>
                  </a:lnSpc>
                </a:pPr>
                <a:r>
                  <a:rPr lang="en-US" spc="-150" dirty="0">
                    <a:solidFill>
                      <a:schemeClr val="bg1"/>
                    </a:solidFill>
                    <a:cs typeface="Arial"/>
                  </a:rPr>
                  <a:t>DOWNLOAD </a:t>
                </a:r>
                <a:r>
                  <a:rPr lang="en-US" spc="-150" dirty="0" smtClean="0">
                    <a:solidFill>
                      <a:schemeClr val="bg1"/>
                    </a:solidFill>
                    <a:cs typeface="Arial"/>
                  </a:rPr>
                  <a:t>EBOOK</a:t>
                </a:r>
                <a:endParaRPr lang="en-US" dirty="0">
                  <a:solidFill>
                    <a:schemeClr val="bg1"/>
                  </a:solidFill>
                  <a:cs typeface="Arial"/>
                </a:endParaRPr>
              </a:p>
            </p:txBody>
          </p:sp>
          <p:sp>
            <p:nvSpPr>
              <p:cNvPr id="67" name="Rectangle: Rounded Corners 66">
                <a:extLst>
                  <a:ext uri="{FF2B5EF4-FFF2-40B4-BE49-F238E27FC236}">
                    <a16:creationId xmlns:a16="http://schemas.microsoft.com/office/drawing/2014/main" id="{0A8B0333-1B18-44C3-BAF7-BC98909FF103}"/>
                  </a:ext>
                </a:extLst>
              </p:cNvPr>
              <p:cNvSpPr/>
              <p:nvPr/>
            </p:nvSpPr>
            <p:spPr>
              <a:xfrm>
                <a:off x="9261060" y="5655364"/>
                <a:ext cx="1764747" cy="549965"/>
              </a:xfrm>
              <a:prstGeom prst="roundRect">
                <a:avLst/>
              </a:prstGeom>
              <a:solidFill>
                <a:schemeClr val="accent5">
                  <a:lumMod val="75000"/>
                </a:schemeClr>
              </a:solidFill>
              <a:ln>
                <a:solidFill>
                  <a:schemeClr val="accent5">
                    <a:lumMod val="75000"/>
                  </a:schemeClr>
                </a:solidFill>
              </a:ln>
            </p:spPr>
            <p:style>
              <a:lnRef idx="0">
                <a:schemeClr val="accent4"/>
              </a:lnRef>
              <a:fillRef idx="3">
                <a:schemeClr val="accent4"/>
              </a:fillRef>
              <a:effectRef idx="3">
                <a:schemeClr val="accent4"/>
              </a:effectRef>
              <a:fontRef idx="minor">
                <a:schemeClr val="lt1"/>
              </a:fontRef>
            </p:style>
            <p:txBody>
              <a:bodyPr wrap="square" rtlCol="0" anchor="ctr">
                <a:noAutofit/>
              </a:bodyPr>
              <a:lstStyle/>
              <a:p>
                <a:pPr>
                  <a:lnSpc>
                    <a:spcPct val="85000"/>
                  </a:lnSpc>
                </a:pPr>
                <a:r>
                  <a:rPr lang="en-US" spc="-150" dirty="0" smtClean="0">
                    <a:solidFill>
                      <a:schemeClr val="bg1"/>
                    </a:solidFill>
                    <a:cs typeface="Arial"/>
                  </a:rPr>
                  <a:t>EXPERIENCE FOR YOURSELF</a:t>
                </a:r>
                <a:endParaRPr lang="en-US" spc="-150" dirty="0">
                  <a:solidFill>
                    <a:schemeClr val="bg1"/>
                  </a:solidFill>
                  <a:cs typeface="Arial"/>
                </a:endParaRPr>
              </a:p>
            </p:txBody>
          </p:sp>
          <p:sp>
            <p:nvSpPr>
              <p:cNvPr id="68" name="Rectangle 67">
                <a:extLst>
                  <a:ext uri="{FF2B5EF4-FFF2-40B4-BE49-F238E27FC236}">
                    <a16:creationId xmlns:a16="http://schemas.microsoft.com/office/drawing/2014/main" id="{5025768D-F691-4BC0-8176-B0D3A3766494}"/>
                  </a:ext>
                </a:extLst>
              </p:cNvPr>
              <p:cNvSpPr/>
              <p:nvPr/>
            </p:nvSpPr>
            <p:spPr>
              <a:xfrm>
                <a:off x="8523918" y="4812547"/>
                <a:ext cx="1392174" cy="646331"/>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cs typeface="Arial"/>
                  </a:rPr>
                  <a:t>SAMPLE </a:t>
                </a:r>
                <a:r>
                  <a:rPr lang="en-US" b="1" dirty="0">
                    <a:cs typeface="Arial"/>
                  </a:rPr>
                  <a:t>CTAs</a:t>
                </a:r>
                <a:endParaRPr lang="en-US" b="1" dirty="0"/>
              </a:p>
            </p:txBody>
          </p:sp>
        </p:grpSp>
      </p:grpSp>
      <p:sp>
        <p:nvSpPr>
          <p:cNvPr id="69" name="Rectangle 68">
            <a:extLst>
              <a:ext uri="{FF2B5EF4-FFF2-40B4-BE49-F238E27FC236}">
                <a16:creationId xmlns:a16="http://schemas.microsoft.com/office/drawing/2014/main" id="{081999FB-DAE8-4906-A09D-D1EA79295607}"/>
              </a:ext>
            </a:extLst>
          </p:cNvPr>
          <p:cNvSpPr/>
          <p:nvPr/>
        </p:nvSpPr>
        <p:spPr>
          <a:xfrm>
            <a:off x="696301" y="1509087"/>
            <a:ext cx="3172514" cy="1107996"/>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ea typeface="+mn-lt"/>
                <a:cs typeface="+mn-lt"/>
              </a:rPr>
              <a:t>Combining all of marketing's best into one 'power'-packed landing page!</a:t>
            </a:r>
            <a:endParaRPr lang="en-US" sz="1600" dirty="0"/>
          </a:p>
          <a:p>
            <a:endParaRPr lang="en-US" dirty="0">
              <a:cs typeface="Arial"/>
            </a:endParaRPr>
          </a:p>
        </p:txBody>
      </p:sp>
      <p:grpSp>
        <p:nvGrpSpPr>
          <p:cNvPr id="5" name="Group 4"/>
          <p:cNvGrpSpPr/>
          <p:nvPr/>
        </p:nvGrpSpPr>
        <p:grpSpPr>
          <a:xfrm>
            <a:off x="4042475" y="971197"/>
            <a:ext cx="6803476" cy="5042849"/>
            <a:chOff x="4042475" y="971197"/>
            <a:chExt cx="6803476" cy="5042849"/>
          </a:xfrm>
        </p:grpSpPr>
        <p:pic>
          <p:nvPicPr>
            <p:cNvPr id="39" name="Picture 10" descr="A close up of a device&#10;&#10;Description generated with high confidence">
              <a:extLst>
                <a:ext uri="{FF2B5EF4-FFF2-40B4-BE49-F238E27FC236}">
                  <a16:creationId xmlns:a16="http://schemas.microsoft.com/office/drawing/2014/main" id="{66C41527-EE2D-4CDA-9C22-06CC826C7045}"/>
                </a:ext>
              </a:extLst>
            </p:cNvPr>
            <p:cNvPicPr>
              <a:picLocks noChangeAspect="1"/>
            </p:cNvPicPr>
            <p:nvPr/>
          </p:nvPicPr>
          <p:blipFill>
            <a:blip r:embed="rId3"/>
            <a:stretch>
              <a:fillRect/>
            </a:stretch>
          </p:blipFill>
          <p:spPr>
            <a:xfrm>
              <a:off x="4534521" y="1272546"/>
              <a:ext cx="1400175" cy="676275"/>
            </a:xfrm>
            <a:prstGeom prst="rect">
              <a:avLst/>
            </a:prstGeom>
            <a:ln>
              <a:noFill/>
            </a:ln>
            <a:effectLst>
              <a:outerShdw blurRad="292100" dist="139700" dir="2700000" algn="tl" rotWithShape="0">
                <a:srgbClr val="333333">
                  <a:alpha val="65000"/>
                </a:srgbClr>
              </a:outerShdw>
            </a:effectLst>
          </p:spPr>
        </p:pic>
        <p:sp>
          <p:nvSpPr>
            <p:cNvPr id="40" name="Rectangle 39">
              <a:extLst>
                <a:ext uri="{FF2B5EF4-FFF2-40B4-BE49-F238E27FC236}">
                  <a16:creationId xmlns:a16="http://schemas.microsoft.com/office/drawing/2014/main" id="{F0B24CD9-4D89-4BF0-995E-5A57F16EDCD3}"/>
                </a:ext>
              </a:extLst>
            </p:cNvPr>
            <p:cNvSpPr/>
            <p:nvPr/>
          </p:nvSpPr>
          <p:spPr>
            <a:xfrm>
              <a:off x="4053519" y="2035658"/>
              <a:ext cx="1867042" cy="646331"/>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a:cs typeface="Arial"/>
                </a:rPr>
                <a:t>Establish clear hierarchy between topics, pages to improve reach.</a:t>
              </a:r>
              <a:endParaRPr lang="en-US">
                <a:cs typeface="Arial"/>
              </a:endParaRPr>
            </a:p>
          </p:txBody>
        </p:sp>
        <p:pic>
          <p:nvPicPr>
            <p:cNvPr id="41" name="Picture 12" descr="A screenshot of a cell phone&#10;&#10;Description generated with very high confidence">
              <a:extLst>
                <a:ext uri="{FF2B5EF4-FFF2-40B4-BE49-F238E27FC236}">
                  <a16:creationId xmlns:a16="http://schemas.microsoft.com/office/drawing/2014/main" id="{7EE203F9-F164-4D4B-BA27-2830F76E5F8E}"/>
                </a:ext>
              </a:extLst>
            </p:cNvPr>
            <p:cNvPicPr>
              <a:picLocks noChangeAspect="1"/>
            </p:cNvPicPr>
            <p:nvPr/>
          </p:nvPicPr>
          <p:blipFill>
            <a:blip r:embed="rId4"/>
            <a:stretch>
              <a:fillRect/>
            </a:stretch>
          </p:blipFill>
          <p:spPr>
            <a:xfrm>
              <a:off x="8676861" y="971197"/>
              <a:ext cx="1066800" cy="1190625"/>
            </a:xfrm>
            <a:prstGeom prst="rect">
              <a:avLst/>
            </a:prstGeom>
            <a:ln>
              <a:noFill/>
            </a:ln>
            <a:effectLst>
              <a:outerShdw blurRad="292100" dist="139700" dir="2700000" algn="tl" rotWithShape="0">
                <a:srgbClr val="333333">
                  <a:alpha val="65000"/>
                </a:srgbClr>
              </a:outerShdw>
            </a:effectLst>
          </p:spPr>
        </p:pic>
        <p:sp>
          <p:nvSpPr>
            <p:cNvPr id="42" name="Rectangle 41">
              <a:extLst>
                <a:ext uri="{FF2B5EF4-FFF2-40B4-BE49-F238E27FC236}">
                  <a16:creationId xmlns:a16="http://schemas.microsoft.com/office/drawing/2014/main" id="{78FBF7D7-4E6B-4B8C-9581-19C80237F440}"/>
                </a:ext>
              </a:extLst>
            </p:cNvPr>
            <p:cNvSpPr/>
            <p:nvPr/>
          </p:nvSpPr>
          <p:spPr>
            <a:xfrm>
              <a:off x="8680735" y="2256527"/>
              <a:ext cx="2165216" cy="830997"/>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ea typeface="+mn-lt"/>
                  <a:cs typeface="+mn-lt"/>
                </a:rPr>
                <a:t>Add customer-centric message and review-based content to imbibe authority &amp; credibility.</a:t>
              </a:r>
            </a:p>
          </p:txBody>
        </p:sp>
        <p:pic>
          <p:nvPicPr>
            <p:cNvPr id="43" name="Picture 47" descr="A screenshot of a cell phone&#10;&#10;Description generated with high confidence">
              <a:extLst>
                <a:ext uri="{FF2B5EF4-FFF2-40B4-BE49-F238E27FC236}">
                  <a16:creationId xmlns:a16="http://schemas.microsoft.com/office/drawing/2014/main" id="{BB35CA0E-8012-4C35-A6A0-867FD0B61213}"/>
                </a:ext>
              </a:extLst>
            </p:cNvPr>
            <p:cNvPicPr>
              <a:picLocks noChangeAspect="1"/>
            </p:cNvPicPr>
            <p:nvPr/>
          </p:nvPicPr>
          <p:blipFill>
            <a:blip r:embed="rId5"/>
            <a:stretch>
              <a:fillRect/>
            </a:stretch>
          </p:blipFill>
          <p:spPr>
            <a:xfrm>
              <a:off x="4483377" y="2748921"/>
              <a:ext cx="1380986" cy="970307"/>
            </a:xfrm>
            <a:prstGeom prst="rect">
              <a:avLst/>
            </a:prstGeom>
            <a:ln>
              <a:noFill/>
            </a:ln>
            <a:effectLst>
              <a:outerShdw blurRad="292100" dist="139700" dir="2700000" algn="tl" rotWithShape="0">
                <a:srgbClr val="333333">
                  <a:alpha val="65000"/>
                </a:srgbClr>
              </a:outerShdw>
            </a:effectLst>
          </p:spPr>
        </p:pic>
        <p:sp>
          <p:nvSpPr>
            <p:cNvPr id="45" name="Rectangle 44">
              <a:extLst>
                <a:ext uri="{FF2B5EF4-FFF2-40B4-BE49-F238E27FC236}">
                  <a16:creationId xmlns:a16="http://schemas.microsoft.com/office/drawing/2014/main" id="{58FD3E9C-0FAC-4A80-9FED-D16A7415D101}"/>
                </a:ext>
              </a:extLst>
            </p:cNvPr>
            <p:cNvSpPr/>
            <p:nvPr/>
          </p:nvSpPr>
          <p:spPr>
            <a:xfrm>
              <a:off x="4186040" y="3802614"/>
              <a:ext cx="1745564" cy="830997"/>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a:ea typeface="+mn-lt"/>
                  <a:cs typeface="+mn-lt"/>
                </a:rPr>
                <a:t>Focus on visual representations that visitors can interact with, like infographics.</a:t>
              </a:r>
              <a:endParaRPr lang="en-US"/>
            </a:p>
          </p:txBody>
        </p:sp>
        <p:pic>
          <p:nvPicPr>
            <p:cNvPr id="46" name="Picture 52" descr="A picture containing drawing&#10;&#10;Description generated with very high confidence">
              <a:extLst>
                <a:ext uri="{FF2B5EF4-FFF2-40B4-BE49-F238E27FC236}">
                  <a16:creationId xmlns:a16="http://schemas.microsoft.com/office/drawing/2014/main" id="{12C6AE78-9CA8-47A9-B512-845080724866}"/>
                </a:ext>
              </a:extLst>
            </p:cNvPr>
            <p:cNvPicPr>
              <a:picLocks noChangeAspect="1"/>
            </p:cNvPicPr>
            <p:nvPr/>
          </p:nvPicPr>
          <p:blipFill rotWithShape="1">
            <a:blip r:embed="rId6"/>
            <a:srcRect l="639" t="14847" b="28947"/>
            <a:stretch/>
          </p:blipFill>
          <p:spPr>
            <a:xfrm>
              <a:off x="8679518" y="3187310"/>
              <a:ext cx="1011133" cy="620367"/>
            </a:xfrm>
            <a:prstGeom prst="rect">
              <a:avLst/>
            </a:prstGeom>
            <a:ln>
              <a:noFill/>
            </a:ln>
            <a:effectLst>
              <a:outerShdw blurRad="292100" dist="139700" dir="2700000" algn="tl" rotWithShape="0">
                <a:srgbClr val="333333">
                  <a:alpha val="65000"/>
                </a:srgbClr>
              </a:outerShdw>
            </a:effectLst>
          </p:spPr>
        </p:pic>
        <p:sp>
          <p:nvSpPr>
            <p:cNvPr id="48" name="Rectangle 47">
              <a:extLst>
                <a:ext uri="{FF2B5EF4-FFF2-40B4-BE49-F238E27FC236}">
                  <a16:creationId xmlns:a16="http://schemas.microsoft.com/office/drawing/2014/main" id="{D50511F1-9B94-4434-AEC0-0DCEC79617DC}"/>
                </a:ext>
              </a:extLst>
            </p:cNvPr>
            <p:cNvSpPr/>
            <p:nvPr/>
          </p:nvSpPr>
          <p:spPr>
            <a:xfrm>
              <a:off x="8680735" y="3913049"/>
              <a:ext cx="2154172" cy="830997"/>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ea typeface="+mn-lt"/>
                  <a:cs typeface="+mn-lt"/>
                </a:rPr>
                <a:t>Answering relevant questions help invoke actions from users &amp; help you appear in Voice Search.</a:t>
              </a:r>
            </a:p>
          </p:txBody>
        </p:sp>
        <p:pic>
          <p:nvPicPr>
            <p:cNvPr id="51" name="Picture 57">
              <a:extLst>
                <a:ext uri="{FF2B5EF4-FFF2-40B4-BE49-F238E27FC236}">
                  <a16:creationId xmlns:a16="http://schemas.microsoft.com/office/drawing/2014/main" id="{6B430FA3-DDD8-441E-9F04-74E4F02B58CC}"/>
                </a:ext>
              </a:extLst>
            </p:cNvPr>
            <p:cNvPicPr>
              <a:picLocks noChangeAspect="1"/>
            </p:cNvPicPr>
            <p:nvPr/>
          </p:nvPicPr>
          <p:blipFill rotWithShape="1">
            <a:blip r:embed="rId7"/>
            <a:srcRect r="8088" b="-5555"/>
            <a:stretch/>
          </p:blipFill>
          <p:spPr>
            <a:xfrm>
              <a:off x="4423122" y="4689674"/>
              <a:ext cx="1380055" cy="424168"/>
            </a:xfrm>
            <a:prstGeom prst="rect">
              <a:avLst/>
            </a:prstGeom>
            <a:ln>
              <a:noFill/>
            </a:ln>
            <a:effectLst>
              <a:outerShdw blurRad="292100" dist="139700" dir="2700000" algn="tl" rotWithShape="0">
                <a:srgbClr val="333333">
                  <a:alpha val="65000"/>
                </a:srgbClr>
              </a:outerShdw>
            </a:effectLst>
          </p:spPr>
        </p:pic>
        <p:sp>
          <p:nvSpPr>
            <p:cNvPr id="53" name="Rectangle 52">
              <a:extLst>
                <a:ext uri="{FF2B5EF4-FFF2-40B4-BE49-F238E27FC236}">
                  <a16:creationId xmlns:a16="http://schemas.microsoft.com/office/drawing/2014/main" id="{C5C5E0C7-90E2-4438-9598-74DF9BC14313}"/>
                </a:ext>
              </a:extLst>
            </p:cNvPr>
            <p:cNvSpPr/>
            <p:nvPr/>
          </p:nvSpPr>
          <p:spPr>
            <a:xfrm>
              <a:off x="4042475" y="5183049"/>
              <a:ext cx="1789737" cy="830997"/>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ea typeface="+mn-lt"/>
                  <a:cs typeface="+mn-lt"/>
                </a:rPr>
                <a:t>Add catchy CTAs throughout the page to improve CTR and Conversions.</a:t>
              </a:r>
              <a:endParaRPr lang="en-US" dirty="0"/>
            </a:p>
          </p:txBody>
        </p:sp>
      </p:grpSp>
      <p:pic>
        <p:nvPicPr>
          <p:cNvPr id="38" name="Picture 37"/>
          <p:cNvPicPr>
            <a:picLocks noChangeAspect="1"/>
          </p:cNvPicPr>
          <p:nvPr/>
        </p:nvPicPr>
        <p:blipFill>
          <a:blip r:embed="rId8"/>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227160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24565" b="46467"/>
          <a:stretch/>
        </p:blipFill>
        <p:spPr>
          <a:xfrm>
            <a:off x="-15240" y="-10047"/>
            <a:ext cx="9860085" cy="6873240"/>
          </a:xfrm>
          <a:prstGeom prst="rect">
            <a:avLst/>
          </a:prstGeom>
        </p:spPr>
      </p:pic>
      <p:sp>
        <p:nvSpPr>
          <p:cNvPr id="2" name="Title 1"/>
          <p:cNvSpPr>
            <a:spLocks noGrp="1"/>
          </p:cNvSpPr>
          <p:nvPr>
            <p:ph type="title"/>
          </p:nvPr>
        </p:nvSpPr>
        <p:spPr>
          <a:xfrm>
            <a:off x="6922013" y="365125"/>
            <a:ext cx="4431786" cy="1325563"/>
          </a:xfrm>
        </p:spPr>
        <p:txBody>
          <a:bodyPr>
            <a:noAutofit/>
          </a:bodyPr>
          <a:lstStyle/>
          <a:p>
            <a:pPr algn="r"/>
            <a:r>
              <a:rPr lang="en-US" sz="3200" dirty="0" smtClean="0"/>
              <a:t>Distributing </a:t>
            </a:r>
            <a:r>
              <a:rPr lang="en-US" sz="3200" dirty="0" smtClean="0"/>
              <a:t>Content Asset </a:t>
            </a:r>
            <a:r>
              <a:rPr lang="en-US" sz="3200" dirty="0" smtClean="0"/>
              <a:t>across </a:t>
            </a:r>
            <a:r>
              <a:rPr lang="en-US" sz="3200" dirty="0" smtClean="0"/>
              <a:t>Channels: Example </a:t>
            </a:r>
            <a:endParaRPr lang="en-US" sz="3200" dirty="0"/>
          </a:p>
        </p:txBody>
      </p:sp>
      <p:grpSp>
        <p:nvGrpSpPr>
          <p:cNvPr id="31" name="Group 30"/>
          <p:cNvGrpSpPr/>
          <p:nvPr/>
        </p:nvGrpSpPr>
        <p:grpSpPr>
          <a:xfrm>
            <a:off x="1086707" y="2356627"/>
            <a:ext cx="2568332" cy="3268785"/>
            <a:chOff x="838200" y="2908178"/>
            <a:chExt cx="2568332" cy="3268785"/>
          </a:xfrm>
        </p:grpSpPr>
        <p:pic>
          <p:nvPicPr>
            <p:cNvPr id="24" name="Picture 23"/>
            <p:cNvPicPr>
              <a:picLocks noChangeAspect="1"/>
            </p:cNvPicPr>
            <p:nvPr/>
          </p:nvPicPr>
          <p:blipFill rotWithShape="1">
            <a:blip r:embed="rId4">
              <a:extLst>
                <a:ext uri="{BEBA8EAE-BF5A-486C-A8C5-ECC9F3942E4B}">
                  <a14:imgProps xmlns:a14="http://schemas.microsoft.com/office/drawing/2010/main">
                    <a14:imgLayer r:embed="rId5">
                      <a14:imgEffect>
                        <a14:artisticCrisscrossEtching/>
                      </a14:imgEffect>
                      <a14:imgEffect>
                        <a14:brightnessContrast bright="-40000" contrast="20000"/>
                      </a14:imgEffect>
                    </a14:imgLayer>
                  </a14:imgProps>
                </a:ext>
              </a:extLst>
            </a:blip>
            <a:srcRect l="67294" t="20095" r="21214" b="50384"/>
            <a:stretch/>
          </p:blipFill>
          <p:spPr>
            <a:xfrm>
              <a:off x="838200" y="2908178"/>
              <a:ext cx="2568332" cy="326878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9" name="TextBox 28"/>
            <p:cNvSpPr txBox="1"/>
            <p:nvPr/>
          </p:nvSpPr>
          <p:spPr>
            <a:xfrm>
              <a:off x="1122011" y="3997925"/>
              <a:ext cx="1718146" cy="1631216"/>
            </a:xfrm>
            <a:prstGeom prst="rect">
              <a:avLst/>
            </a:prstGeom>
            <a:noFill/>
          </p:spPr>
          <p:txBody>
            <a:bodyPr wrap="square" rtlCol="0">
              <a:prstTxWarp prst="textFadeRight">
                <a:avLst>
                  <a:gd name="adj" fmla="val 5037"/>
                </a:avLst>
              </a:prstTxWarp>
              <a:spAutoFit/>
            </a:bodyPr>
            <a:lstStyle/>
            <a:p>
              <a:r>
                <a:rPr lang="en-US" sz="2000" b="1" dirty="0" smtClean="0">
                  <a:solidFill>
                    <a:schemeClr val="bg1"/>
                  </a:solidFill>
                  <a:latin typeface="Cooper Black" panose="0208090404030B020404" pitchFamily="18" charset="0"/>
                </a:rPr>
                <a:t>COVID-19</a:t>
              </a:r>
            </a:p>
            <a:p>
              <a:r>
                <a:rPr lang="en-US" sz="2000" b="1" dirty="0" smtClean="0">
                  <a:solidFill>
                    <a:schemeClr val="bg1"/>
                  </a:solidFill>
                  <a:latin typeface="Cooper Black" panose="0208090404030B020404" pitchFamily="18" charset="0"/>
                </a:rPr>
                <a:t>CARE DELIVERY</a:t>
              </a:r>
            </a:p>
            <a:p>
              <a:r>
                <a:rPr lang="en-US" sz="2000" b="1" dirty="0" smtClean="0">
                  <a:solidFill>
                    <a:schemeClr val="bg1"/>
                  </a:solidFill>
                  <a:latin typeface="Cooper Black" panose="0208090404030B020404" pitchFamily="18" charset="0"/>
                </a:rPr>
                <a:t>_______</a:t>
              </a:r>
              <a:endParaRPr lang="en-US" sz="2000" b="1" dirty="0">
                <a:solidFill>
                  <a:schemeClr val="bg1"/>
                </a:solidFill>
                <a:latin typeface="Cooper Black" panose="0208090404030B020404" pitchFamily="18" charset="0"/>
              </a:endParaRPr>
            </a:p>
            <a:p>
              <a:r>
                <a:rPr lang="en-US" sz="2000" b="1" dirty="0" smtClean="0">
                  <a:solidFill>
                    <a:schemeClr val="bg1"/>
                  </a:solidFill>
                  <a:latin typeface="Cooper Black" panose="0208090404030B020404" pitchFamily="18" charset="0"/>
                </a:rPr>
                <a:t>EBOOK</a:t>
              </a:r>
              <a:endParaRPr lang="en-US" sz="2000" b="1" dirty="0">
                <a:solidFill>
                  <a:schemeClr val="bg1"/>
                </a:solidFill>
                <a:latin typeface="Cooper Black" panose="0208090404030B020404" pitchFamily="18" charset="0"/>
              </a:endParaRPr>
            </a:p>
          </p:txBody>
        </p:sp>
      </p:grpSp>
      <p:grpSp>
        <p:nvGrpSpPr>
          <p:cNvPr id="42" name="Group 41"/>
          <p:cNvGrpSpPr/>
          <p:nvPr/>
        </p:nvGrpSpPr>
        <p:grpSpPr>
          <a:xfrm>
            <a:off x="2632222" y="839164"/>
            <a:ext cx="7731757" cy="2532707"/>
            <a:chOff x="2632222" y="839164"/>
            <a:chExt cx="7731757" cy="2532707"/>
          </a:xfrm>
        </p:grpSpPr>
        <p:grpSp>
          <p:nvGrpSpPr>
            <p:cNvPr id="41" name="Group 40"/>
            <p:cNvGrpSpPr/>
            <p:nvPr/>
          </p:nvGrpSpPr>
          <p:grpSpPr>
            <a:xfrm>
              <a:off x="5179650" y="839164"/>
              <a:ext cx="3332894" cy="2532707"/>
              <a:chOff x="19279289" y="2706001"/>
              <a:chExt cx="10117325" cy="7254413"/>
            </a:xfrm>
            <a:effectLst>
              <a:outerShdw blurRad="50800" dist="38100" dir="2700000" algn="tl" rotWithShape="0">
                <a:prstClr val="black">
                  <a:alpha val="40000"/>
                </a:prstClr>
              </a:outerShdw>
            </a:effectLst>
          </p:grpSpPr>
          <p:pic>
            <p:nvPicPr>
              <p:cNvPr id="45" name="Picture 44"/>
              <p:cNvPicPr>
                <a:picLocks noChangeAspect="1"/>
              </p:cNvPicPr>
              <p:nvPr/>
            </p:nvPicPr>
            <p:blipFill rotWithShape="1">
              <a:blip r:embed="rId6"/>
              <a:srcRect l="768" t="64671" b="13101"/>
              <a:stretch/>
            </p:blipFill>
            <p:spPr>
              <a:xfrm>
                <a:off x="19291741" y="2706001"/>
                <a:ext cx="5340311" cy="2047325"/>
              </a:xfrm>
              <a:prstGeom prst="rect">
                <a:avLst/>
              </a:prstGeom>
            </p:spPr>
          </p:pic>
          <p:pic>
            <p:nvPicPr>
              <p:cNvPr id="44" name="Picture 43"/>
              <p:cNvPicPr>
                <a:picLocks noChangeAspect="1"/>
              </p:cNvPicPr>
              <p:nvPr/>
            </p:nvPicPr>
            <p:blipFill rotWithShape="1">
              <a:blip r:embed="rId6"/>
              <a:srcRect l="768" t="42074" b="35698"/>
              <a:stretch/>
            </p:blipFill>
            <p:spPr>
              <a:xfrm>
                <a:off x="19279289" y="7269395"/>
                <a:ext cx="5340311" cy="2047326"/>
              </a:xfrm>
              <a:prstGeom prst="rect">
                <a:avLst/>
              </a:prstGeom>
            </p:spPr>
          </p:pic>
          <p:pic>
            <p:nvPicPr>
              <p:cNvPr id="43" name="Picture 42"/>
              <p:cNvPicPr>
                <a:picLocks noChangeAspect="1"/>
              </p:cNvPicPr>
              <p:nvPr/>
            </p:nvPicPr>
            <p:blipFill rotWithShape="1">
              <a:blip r:embed="rId6"/>
              <a:srcRect l="768" t="22219" b="55553"/>
              <a:stretch/>
            </p:blipFill>
            <p:spPr>
              <a:xfrm>
                <a:off x="19279289" y="4980439"/>
                <a:ext cx="5340311" cy="2047326"/>
              </a:xfrm>
              <a:prstGeom prst="rect">
                <a:avLst/>
              </a:prstGeom>
            </p:spPr>
          </p:pic>
          <p:pic>
            <p:nvPicPr>
              <p:cNvPr id="39" name="Picture 38"/>
              <p:cNvPicPr>
                <a:picLocks noChangeAspect="1"/>
              </p:cNvPicPr>
              <p:nvPr/>
            </p:nvPicPr>
            <p:blipFill rotWithShape="1">
              <a:blip r:embed="rId6"/>
              <a:srcRect l="12153" r="12388" b="77772"/>
              <a:stretch/>
            </p:blipFill>
            <p:spPr>
              <a:xfrm>
                <a:off x="21668347" y="6064209"/>
                <a:ext cx="7728267" cy="3896205"/>
              </a:xfrm>
              <a:prstGeom prst="rect">
                <a:avLst/>
              </a:prstGeom>
              <a:effectLst>
                <a:outerShdw blurRad="50800" dist="38100" dir="8100000" algn="tr" rotWithShape="0">
                  <a:prstClr val="black">
                    <a:alpha val="40000"/>
                  </a:prstClr>
                </a:outerShdw>
              </a:effectLst>
            </p:spPr>
          </p:pic>
        </p:grpSp>
        <p:grpSp>
          <p:nvGrpSpPr>
            <p:cNvPr id="28" name="Group 27"/>
            <p:cNvGrpSpPr/>
            <p:nvPr/>
          </p:nvGrpSpPr>
          <p:grpSpPr>
            <a:xfrm>
              <a:off x="2632222" y="1833487"/>
              <a:ext cx="2896102" cy="1041488"/>
              <a:chOff x="3095851" y="1899473"/>
              <a:chExt cx="2896102" cy="1213410"/>
            </a:xfrm>
            <a:effectLst>
              <a:outerShdw blurRad="50800" dist="38100" dir="2700000" algn="tl" rotWithShape="0">
                <a:prstClr val="black">
                  <a:alpha val="40000"/>
                </a:prstClr>
              </a:outerShdw>
            </a:effectLst>
            <a:scene3d>
              <a:camera prst="orthographicFront">
                <a:rot lat="0" lon="0" rev="0"/>
              </a:camera>
              <a:lightRig rig="contrasting" dir="t">
                <a:rot lat="0" lon="0" rev="1500000"/>
              </a:lightRig>
            </a:scene3d>
          </p:grpSpPr>
          <p:sp>
            <p:nvSpPr>
              <p:cNvPr id="25" name="Isosceles Triangle 24"/>
              <p:cNvSpPr/>
              <p:nvPr/>
            </p:nvSpPr>
            <p:spPr>
              <a:xfrm rot="4404688">
                <a:off x="5088394" y="2121590"/>
                <a:ext cx="1125675" cy="681442"/>
              </a:xfrm>
              <a:prstGeom prst="triangle">
                <a:avLst/>
              </a:prstGeom>
              <a:solidFill>
                <a:schemeClr val="accent4">
                  <a:lumMod val="60000"/>
                  <a:lumOff val="40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Isosceles Triangle 29"/>
              <p:cNvSpPr/>
              <p:nvPr/>
            </p:nvSpPr>
            <p:spPr>
              <a:xfrm rot="15186199">
                <a:off x="4025960" y="1751184"/>
                <a:ext cx="431590" cy="2291808"/>
              </a:xfrm>
              <a:prstGeom prst="triangle">
                <a:avLst/>
              </a:prstGeom>
              <a:solidFill>
                <a:schemeClr val="accent4">
                  <a:lumMod val="60000"/>
                  <a:lumOff val="40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Flowchart: Alternate Process 37"/>
            <p:cNvSpPr/>
            <p:nvPr/>
          </p:nvSpPr>
          <p:spPr>
            <a:xfrm>
              <a:off x="7840643" y="1930732"/>
              <a:ext cx="2523336" cy="467305"/>
            </a:xfrm>
            <a:prstGeom prst="flowChartAlternateProcess">
              <a:avLst/>
            </a:prstGeom>
            <a:solidFill>
              <a:srgbClr val="41719C"/>
            </a:solidFill>
          </p:spPr>
          <p:style>
            <a:lnRef idx="0">
              <a:schemeClr val="accent5"/>
            </a:lnRef>
            <a:fillRef idx="3">
              <a:schemeClr val="accent5"/>
            </a:fillRef>
            <a:effectRef idx="3">
              <a:schemeClr val="accent5"/>
            </a:effectRef>
            <a:fontRef idx="minor">
              <a:schemeClr val="lt1"/>
            </a:fontRef>
          </p:style>
          <p:txBody>
            <a:bodyPr rtlCol="0" anchor="ctr"/>
            <a:lstStyle/>
            <a:p>
              <a:r>
                <a:rPr lang="en-US" b="1" dirty="0" smtClean="0"/>
                <a:t>Power Landing Page X 1</a:t>
              </a:r>
              <a:endParaRPr lang="en-US" b="1" dirty="0"/>
            </a:p>
          </p:txBody>
        </p:sp>
      </p:grpSp>
      <p:grpSp>
        <p:nvGrpSpPr>
          <p:cNvPr id="46" name="Group 45"/>
          <p:cNvGrpSpPr/>
          <p:nvPr/>
        </p:nvGrpSpPr>
        <p:grpSpPr>
          <a:xfrm>
            <a:off x="3142657" y="2812735"/>
            <a:ext cx="7830143" cy="1682895"/>
            <a:chOff x="3142657" y="2812735"/>
            <a:chExt cx="7830143" cy="1682895"/>
          </a:xfrm>
        </p:grpSpPr>
        <p:pic>
          <p:nvPicPr>
            <p:cNvPr id="5" name="Picture 4"/>
            <p:cNvPicPr>
              <a:picLocks noChangeAspect="1"/>
            </p:cNvPicPr>
            <p:nvPr/>
          </p:nvPicPr>
          <p:blipFill>
            <a:blip r:embed="rId7"/>
            <a:stretch>
              <a:fillRect/>
            </a:stretch>
          </p:blipFill>
          <p:spPr>
            <a:xfrm>
              <a:off x="6204017" y="3653387"/>
              <a:ext cx="3750724" cy="842243"/>
            </a:xfrm>
            <a:prstGeom prst="rect">
              <a:avLst/>
            </a:prstGeom>
            <a:effectLst>
              <a:outerShdw blurRad="50800" dist="38100" dir="2700000" algn="tl" rotWithShape="0">
                <a:prstClr val="black">
                  <a:alpha val="40000"/>
                </a:prstClr>
              </a:outerShdw>
            </a:effectLst>
          </p:spPr>
        </p:pic>
        <p:sp>
          <p:nvSpPr>
            <p:cNvPr id="47" name="Flowchart: Alternate Process 46"/>
            <p:cNvSpPr/>
            <p:nvPr/>
          </p:nvSpPr>
          <p:spPr>
            <a:xfrm>
              <a:off x="8729137" y="3290641"/>
              <a:ext cx="2243663" cy="447327"/>
            </a:xfrm>
            <a:prstGeom prst="flowChartAlternateProcess">
              <a:avLst/>
            </a:prstGeom>
            <a:solidFill>
              <a:srgbClr val="41719C"/>
            </a:solidFill>
          </p:spPr>
          <p:style>
            <a:lnRef idx="0">
              <a:schemeClr val="accent5"/>
            </a:lnRef>
            <a:fillRef idx="3">
              <a:schemeClr val="accent5"/>
            </a:fillRef>
            <a:effectRef idx="3">
              <a:schemeClr val="accent5"/>
            </a:effectRef>
            <a:fontRef idx="minor">
              <a:schemeClr val="lt1"/>
            </a:fontRef>
          </p:style>
          <p:txBody>
            <a:bodyPr rtlCol="0" anchor="ctr"/>
            <a:lstStyle/>
            <a:p>
              <a:r>
                <a:rPr lang="en-US" b="1" dirty="0" smtClean="0"/>
                <a:t>Site Enhancements</a:t>
              </a:r>
              <a:endParaRPr lang="en-US" b="1" dirty="0"/>
            </a:p>
          </p:txBody>
        </p:sp>
        <p:grpSp>
          <p:nvGrpSpPr>
            <p:cNvPr id="32" name="Group 31"/>
            <p:cNvGrpSpPr/>
            <p:nvPr/>
          </p:nvGrpSpPr>
          <p:grpSpPr>
            <a:xfrm rot="1250649">
              <a:off x="3142657" y="2812735"/>
              <a:ext cx="3336392" cy="1278935"/>
              <a:chOff x="2655561" y="1899473"/>
              <a:chExt cx="3336392" cy="1278935"/>
            </a:xfrm>
            <a:effectLst>
              <a:outerShdw blurRad="50800" dist="38100" dir="2700000" algn="tl" rotWithShape="0">
                <a:prstClr val="black">
                  <a:alpha val="40000"/>
                </a:prstClr>
              </a:outerShdw>
            </a:effectLst>
            <a:scene3d>
              <a:camera prst="orthographicFront">
                <a:rot lat="0" lon="0" rev="0"/>
              </a:camera>
              <a:lightRig rig="contrasting" dir="t">
                <a:rot lat="0" lon="0" rev="1500000"/>
              </a:lightRig>
            </a:scene3d>
          </p:grpSpPr>
          <p:sp>
            <p:nvSpPr>
              <p:cNvPr id="33" name="Isosceles Triangle 32"/>
              <p:cNvSpPr/>
              <p:nvPr/>
            </p:nvSpPr>
            <p:spPr>
              <a:xfrm rot="4404688">
                <a:off x="5088394" y="2121590"/>
                <a:ext cx="1125675" cy="681442"/>
              </a:xfrm>
              <a:prstGeom prst="triangle">
                <a:avLst/>
              </a:prstGeom>
              <a:solidFill>
                <a:schemeClr val="accent4">
                  <a:lumMod val="60000"/>
                  <a:lumOff val="40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p:cNvSpPr/>
              <p:nvPr/>
            </p:nvSpPr>
            <p:spPr>
              <a:xfrm rot="15186199">
                <a:off x="3810252" y="1592127"/>
                <a:ext cx="431590" cy="2740971"/>
              </a:xfrm>
              <a:prstGeom prst="triangle">
                <a:avLst/>
              </a:prstGeom>
              <a:solidFill>
                <a:schemeClr val="accent4">
                  <a:lumMod val="60000"/>
                  <a:lumOff val="40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4" name="Group 53"/>
          <p:cNvGrpSpPr/>
          <p:nvPr/>
        </p:nvGrpSpPr>
        <p:grpSpPr>
          <a:xfrm>
            <a:off x="3614321" y="4216379"/>
            <a:ext cx="7886414" cy="2377314"/>
            <a:chOff x="3614321" y="4216379"/>
            <a:chExt cx="7886414" cy="2377314"/>
          </a:xfrm>
        </p:grpSpPr>
        <p:grpSp>
          <p:nvGrpSpPr>
            <p:cNvPr id="53" name="Group 52"/>
            <p:cNvGrpSpPr/>
            <p:nvPr/>
          </p:nvGrpSpPr>
          <p:grpSpPr>
            <a:xfrm>
              <a:off x="3614321" y="4216379"/>
              <a:ext cx="7626528" cy="2377314"/>
              <a:chOff x="3614321" y="4216379"/>
              <a:chExt cx="7626528" cy="2377314"/>
            </a:xfrm>
          </p:grpSpPr>
          <p:pic>
            <p:nvPicPr>
              <p:cNvPr id="14" name="Picture 13"/>
              <p:cNvPicPr>
                <a:picLocks noChangeAspect="1"/>
              </p:cNvPicPr>
              <p:nvPr/>
            </p:nvPicPr>
            <p:blipFill>
              <a:blip r:embed="rId8"/>
              <a:stretch>
                <a:fillRect/>
              </a:stretch>
            </p:blipFill>
            <p:spPr>
              <a:xfrm>
                <a:off x="6670335" y="4654997"/>
                <a:ext cx="2731245" cy="1938696"/>
              </a:xfrm>
              <a:prstGeom prst="rect">
                <a:avLst/>
              </a:prstGeom>
              <a:effectLst>
                <a:outerShdw blurRad="50800" dist="38100" dir="2700000" algn="tl" rotWithShape="0">
                  <a:prstClr val="black">
                    <a:alpha val="40000"/>
                  </a:prstClr>
                </a:outerShdw>
              </a:effectLst>
            </p:spPr>
          </p:pic>
          <p:sp>
            <p:nvSpPr>
              <p:cNvPr id="49" name="Flowchart: Alternate Process 48"/>
              <p:cNvSpPr/>
              <p:nvPr/>
            </p:nvSpPr>
            <p:spPr>
              <a:xfrm>
                <a:off x="9132213" y="4785307"/>
                <a:ext cx="2108636" cy="467305"/>
              </a:xfrm>
              <a:prstGeom prst="flowChartAlternateProcess">
                <a:avLst/>
              </a:prstGeom>
              <a:solidFill>
                <a:srgbClr val="41719C"/>
              </a:solidFill>
            </p:spPr>
            <p:style>
              <a:lnRef idx="0">
                <a:schemeClr val="accent5"/>
              </a:lnRef>
              <a:fillRef idx="3">
                <a:schemeClr val="accent5"/>
              </a:fillRef>
              <a:effectRef idx="3">
                <a:schemeClr val="accent5"/>
              </a:effectRef>
              <a:fontRef idx="minor">
                <a:schemeClr val="lt1"/>
              </a:fontRef>
            </p:style>
            <p:txBody>
              <a:bodyPr rtlCol="0" anchor="ctr"/>
              <a:lstStyle/>
              <a:p>
                <a:r>
                  <a:rPr lang="en-US" b="1" dirty="0" smtClean="0"/>
                  <a:t>LinkedIn Ads X 3</a:t>
                </a:r>
                <a:endParaRPr lang="en-US" b="1" dirty="0"/>
              </a:p>
            </p:txBody>
          </p:sp>
          <p:grpSp>
            <p:nvGrpSpPr>
              <p:cNvPr id="35" name="Group 34"/>
              <p:cNvGrpSpPr/>
              <p:nvPr/>
            </p:nvGrpSpPr>
            <p:grpSpPr>
              <a:xfrm rot="2101822">
                <a:off x="3614321" y="4216379"/>
                <a:ext cx="3343994" cy="1280064"/>
                <a:chOff x="2647959" y="1899473"/>
                <a:chExt cx="3343994" cy="1280064"/>
              </a:xfrm>
              <a:effectLst>
                <a:outerShdw blurRad="50800" dist="38100" dir="2700000" algn="tl" rotWithShape="0">
                  <a:prstClr val="black">
                    <a:alpha val="40000"/>
                  </a:prstClr>
                </a:outerShdw>
              </a:effectLst>
              <a:scene3d>
                <a:camera prst="orthographicFront">
                  <a:rot lat="0" lon="0" rev="0"/>
                </a:camera>
                <a:lightRig rig="contrasting" dir="t">
                  <a:rot lat="0" lon="0" rev="1500000"/>
                </a:lightRig>
              </a:scene3d>
            </p:grpSpPr>
            <p:sp>
              <p:nvSpPr>
                <p:cNvPr id="36" name="Isosceles Triangle 35"/>
                <p:cNvSpPr/>
                <p:nvPr/>
              </p:nvSpPr>
              <p:spPr>
                <a:xfrm rot="4404688">
                  <a:off x="5088394" y="2121590"/>
                  <a:ext cx="1125675" cy="681442"/>
                </a:xfrm>
                <a:prstGeom prst="triangle">
                  <a:avLst/>
                </a:prstGeom>
                <a:solidFill>
                  <a:schemeClr val="accent4">
                    <a:lumMod val="60000"/>
                    <a:lumOff val="40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15186199">
                  <a:off x="3806535" y="1589371"/>
                  <a:ext cx="431590" cy="2748741"/>
                </a:xfrm>
                <a:prstGeom prst="triangle">
                  <a:avLst/>
                </a:prstGeom>
                <a:solidFill>
                  <a:schemeClr val="accent4">
                    <a:lumMod val="60000"/>
                    <a:lumOff val="40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2" name="Flowchart: Alternate Process 51"/>
            <p:cNvSpPr/>
            <p:nvPr/>
          </p:nvSpPr>
          <p:spPr>
            <a:xfrm>
              <a:off x="9584960" y="6106820"/>
              <a:ext cx="1915775" cy="467305"/>
            </a:xfrm>
            <a:prstGeom prst="flowChartAlternateProcess">
              <a:avLst/>
            </a:prstGeom>
            <a:solidFill>
              <a:srgbClr val="41719C"/>
            </a:solidFill>
          </p:spPr>
          <p:style>
            <a:lnRef idx="0">
              <a:schemeClr val="accent5"/>
            </a:lnRef>
            <a:fillRef idx="3">
              <a:schemeClr val="accent5"/>
            </a:fillRef>
            <a:effectRef idx="3">
              <a:schemeClr val="accent5"/>
            </a:effectRef>
            <a:fontRef idx="minor">
              <a:schemeClr val="lt1"/>
            </a:fontRef>
          </p:style>
          <p:txBody>
            <a:bodyPr rtlCol="0" anchor="ctr"/>
            <a:lstStyle/>
            <a:p>
              <a:r>
                <a:rPr lang="en-US" b="1" dirty="0" smtClean="0"/>
                <a:t>Off-Page Promos</a:t>
              </a:r>
              <a:endParaRPr lang="en-US" b="1" dirty="0"/>
            </a:p>
          </p:txBody>
        </p:sp>
      </p:grpSp>
      <p:pic>
        <p:nvPicPr>
          <p:cNvPr id="40" name="Picture 39"/>
          <p:cNvPicPr>
            <a:picLocks noChangeAspect="1"/>
          </p:cNvPicPr>
          <p:nvPr/>
        </p:nvPicPr>
        <p:blipFill>
          <a:blip r:embed="rId9"/>
          <a:stretch>
            <a:fillRect/>
          </a:stretch>
        </p:blipFill>
        <p:spPr>
          <a:xfrm>
            <a:off x="171053" y="1153730"/>
            <a:ext cx="2896198" cy="711603"/>
          </a:xfrm>
          <a:prstGeom prst="rect">
            <a:avLst/>
          </a:prstGeom>
        </p:spPr>
      </p:pic>
    </p:spTree>
    <p:extLst>
      <p:ext uri="{BB962C8B-B14F-4D97-AF65-F5344CB8AC3E}">
        <p14:creationId xmlns:p14="http://schemas.microsoft.com/office/powerpoint/2010/main" val="131211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Why This Guide</a:t>
            </a:r>
          </a:p>
        </p:txBody>
      </p:sp>
      <p:cxnSp>
        <p:nvCxnSpPr>
          <p:cNvPr id="11"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1" y="963877"/>
            <a:ext cx="6377769" cy="4930246"/>
          </a:xfrm>
        </p:spPr>
        <p:txBody>
          <a:bodyPr anchor="ctr">
            <a:normAutofit/>
          </a:bodyPr>
          <a:lstStyle/>
          <a:p>
            <a:pPr marL="0" indent="0">
              <a:buNone/>
            </a:pPr>
            <a:r>
              <a:rPr lang="en-US" sz="1600" b="1" dirty="0"/>
              <a:t>To provide a step-by-step methodology on creating more interaction around limited but focused content. </a:t>
            </a:r>
          </a:p>
          <a:p>
            <a:pPr marL="0" indent="0">
              <a:buNone/>
            </a:pPr>
            <a:endParaRPr lang="en-US" sz="1500" dirty="0"/>
          </a:p>
          <a:p>
            <a:r>
              <a:rPr lang="en-US" sz="1500" dirty="0"/>
              <a:t>Content distribution - why now?</a:t>
            </a:r>
            <a:endParaRPr lang="en-US" sz="1500" dirty="0">
              <a:cs typeface="Calibri"/>
            </a:endParaRPr>
          </a:p>
          <a:p>
            <a:r>
              <a:rPr lang="en-US" sz="1500" dirty="0"/>
              <a:t>How to distribute a piece of content?</a:t>
            </a:r>
            <a:endParaRPr lang="en-US" sz="1500" dirty="0">
              <a:cs typeface="Calibri"/>
            </a:endParaRPr>
          </a:p>
          <a:p>
            <a:r>
              <a:rPr lang="en-US" sz="1500" dirty="0"/>
              <a:t>How to map your audience personas?</a:t>
            </a:r>
            <a:endParaRPr lang="en-US" sz="1500" dirty="0">
              <a:cs typeface="Calibri"/>
            </a:endParaRPr>
          </a:p>
          <a:p>
            <a:r>
              <a:rPr lang="en-US" sz="1500" dirty="0" smtClean="0"/>
              <a:t>How to run a successful content marketing audit?</a:t>
            </a:r>
            <a:endParaRPr lang="en-US" sz="1500" dirty="0">
              <a:cs typeface="Calibri"/>
            </a:endParaRPr>
          </a:p>
          <a:p>
            <a:r>
              <a:rPr lang="en-US" sz="1500" dirty="0"/>
              <a:t>Which channels to distribute your content to?</a:t>
            </a:r>
            <a:endParaRPr lang="en-US" sz="1500" dirty="0">
              <a:cs typeface="Calibri"/>
            </a:endParaRPr>
          </a:p>
          <a:p>
            <a:r>
              <a:rPr lang="en-US" sz="1500" dirty="0"/>
              <a:t>How do influencers fit this picture &amp; why would they help you?</a:t>
            </a:r>
            <a:endParaRPr lang="en-US" sz="1500" dirty="0">
              <a:cs typeface="Calibri"/>
            </a:endParaRPr>
          </a:p>
          <a:p>
            <a:r>
              <a:rPr lang="en-US" sz="1500" dirty="0"/>
              <a:t>What kind of content should fuel your buyer journeys?</a:t>
            </a:r>
            <a:endParaRPr lang="en-US" sz="1500" dirty="0">
              <a:cs typeface="Calibri"/>
            </a:endParaRPr>
          </a:p>
          <a:p>
            <a:r>
              <a:rPr lang="en-US" sz="1500" dirty="0"/>
              <a:t>How to track your content distribution efforts?</a:t>
            </a:r>
            <a:endParaRPr lang="en-US" sz="1500" dirty="0">
              <a:cs typeface="Calibri"/>
            </a:endParaRPr>
          </a:p>
          <a:p>
            <a:r>
              <a:rPr lang="en-US" sz="1500" dirty="0"/>
              <a:t>The final distribution checklist</a:t>
            </a:r>
            <a:endParaRPr lang="en-US" sz="1500" dirty="0">
              <a:cs typeface="Calibri"/>
            </a:endParaRPr>
          </a:p>
          <a:p>
            <a:r>
              <a:rPr lang="en-US" sz="1500" dirty="0"/>
              <a:t>Packaging your offerings for clients</a:t>
            </a:r>
            <a:endParaRPr lang="en-US" sz="1500" dirty="0">
              <a:cs typeface="Calibri"/>
            </a:endParaRPr>
          </a:p>
          <a:p>
            <a:endParaRPr lang="en-US" sz="1500" dirty="0"/>
          </a:p>
          <a:p>
            <a:r>
              <a:rPr lang="en-US" sz="1500" dirty="0" smtClean="0"/>
              <a:t>Appendix – Intelligent Tools &amp; Framework</a:t>
            </a:r>
            <a:endParaRPr lang="en-US" sz="1500" dirty="0">
              <a:cs typeface="Calibri"/>
            </a:endParaRPr>
          </a:p>
        </p:txBody>
      </p:sp>
      <p:pic>
        <p:nvPicPr>
          <p:cNvPr id="4" name="Picture 3"/>
          <p:cNvPicPr>
            <a:picLocks noChangeAspect="1"/>
          </p:cNvPicPr>
          <p:nvPr/>
        </p:nvPicPr>
        <p:blipFill>
          <a:blip r:embed="rId2"/>
          <a:stretch>
            <a:fillRect/>
          </a:stretch>
        </p:blipFill>
        <p:spPr>
          <a:xfrm>
            <a:off x="321564" y="320040"/>
            <a:ext cx="2896198" cy="711603"/>
          </a:xfrm>
          <a:prstGeom prst="rect">
            <a:avLst/>
          </a:prstGeom>
        </p:spPr>
      </p:pic>
    </p:spTree>
    <p:extLst>
      <p:ext uri="{BB962C8B-B14F-4D97-AF65-F5344CB8AC3E}">
        <p14:creationId xmlns:p14="http://schemas.microsoft.com/office/powerpoint/2010/main" val="219558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3029" y="1012004"/>
            <a:ext cx="3416158" cy="4795408"/>
          </a:xfrm>
        </p:spPr>
        <p:txBody>
          <a:bodyPr>
            <a:normAutofit/>
          </a:bodyPr>
          <a:lstStyle/>
          <a:p>
            <a:r>
              <a:rPr lang="en-US" dirty="0">
                <a:solidFill>
                  <a:srgbClr val="FFFFFF"/>
                </a:solidFill>
              </a:rPr>
              <a:t>Resources</a:t>
            </a:r>
          </a:p>
        </p:txBody>
      </p:sp>
      <p:graphicFrame>
        <p:nvGraphicFramePr>
          <p:cNvPr id="8" name="Content Placeholder 2">
            <a:extLst>
              <a:ext uri="{FF2B5EF4-FFF2-40B4-BE49-F238E27FC236}">
                <a16:creationId xmlns:a16="http://schemas.microsoft.com/office/drawing/2014/main" id="{6844AC80-26D8-449A-B05F-BB9632B9742F}"/>
              </a:ext>
            </a:extLst>
          </p:cNvPr>
          <p:cNvGraphicFramePr>
            <a:graphicFrameLocks noGrp="1"/>
          </p:cNvGraphicFramePr>
          <p:nvPr>
            <p:ph idx="1"/>
            <p:extLst>
              <p:ext uri="{D42A27DB-BD31-4B8C-83A1-F6EECF244321}">
                <p14:modId xmlns:p14="http://schemas.microsoft.com/office/powerpoint/2010/main" val="2274832160"/>
              </p:ext>
            </p:extLst>
          </p:nvPr>
        </p:nvGraphicFramePr>
        <p:xfrm>
          <a:off x="5293691" y="581359"/>
          <a:ext cx="5757486" cy="5781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2941315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smtClean="0"/>
              <a:t>IT’S NOT JUST TALK.</a:t>
            </a:r>
            <a:endParaRPr lang="en-US" dirty="0"/>
          </a:p>
        </p:txBody>
      </p:sp>
      <p:sp>
        <p:nvSpPr>
          <p:cNvPr id="10" name="Snip Single Corner Rectangle 9">
            <a:hlinkClick r:id="rId2"/>
          </p:cNvPr>
          <p:cNvSpPr/>
          <p:nvPr/>
        </p:nvSpPr>
        <p:spPr>
          <a:xfrm>
            <a:off x="4458448" y="4591050"/>
            <a:ext cx="3275104" cy="2266950"/>
          </a:xfrm>
          <a:prstGeom prst="snip1Rect">
            <a:avLst/>
          </a:prstGeom>
          <a:solidFill>
            <a:srgbClr val="002060"/>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latin typeface="Arial" panose="020B0604020202020204" pitchFamily="34" charset="0"/>
                <a:cs typeface="Arial" panose="020B0604020202020204" pitchFamily="34" charset="0"/>
              </a:rPr>
              <a:t>Reach the creator at:</a:t>
            </a:r>
            <a:endParaRPr lang="en-US"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www.sauravbanerjee.com</a:t>
            </a:r>
            <a:endParaRPr lang="en-US" b="1" dirty="0">
              <a:latin typeface="Arial" panose="020B0604020202020204" pitchFamily="34" charset="0"/>
              <a:cs typeface="Arial" panose="020B0604020202020204" pitchFamily="34" charset="0"/>
            </a:endParaRPr>
          </a:p>
        </p:txBody>
      </p:sp>
      <p:grpSp>
        <p:nvGrpSpPr>
          <p:cNvPr id="6" name="Group 5"/>
          <p:cNvGrpSpPr/>
          <p:nvPr/>
        </p:nvGrpSpPr>
        <p:grpSpPr>
          <a:xfrm>
            <a:off x="3120716" y="1705315"/>
            <a:ext cx="5950568" cy="1317916"/>
            <a:chOff x="3033110" y="773497"/>
            <a:chExt cx="5950568" cy="1317916"/>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3110" y="773497"/>
              <a:ext cx="1282771" cy="1317916"/>
            </a:xfrm>
            <a:prstGeom prst="rect">
              <a:avLst/>
            </a:prstGeom>
            <a:effectLst>
              <a:outerShdw blurRad="50800" dist="38100" dir="2700000" algn="tl" rotWithShape="0">
                <a:prstClr val="black">
                  <a:alpha val="40000"/>
                </a:prstClr>
              </a:outerShdw>
            </a:effectLst>
          </p:spPr>
        </p:pic>
        <p:cxnSp>
          <p:nvCxnSpPr>
            <p:cNvPr id="9" name="Straight Connector 8"/>
            <p:cNvCxnSpPr/>
            <p:nvPr/>
          </p:nvCxnSpPr>
          <p:spPr>
            <a:xfrm>
              <a:off x="4498761" y="831563"/>
              <a:ext cx="0" cy="1201783"/>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4681642" y="829997"/>
              <a:ext cx="4302036" cy="1123874"/>
              <a:chOff x="4659947" y="770245"/>
              <a:chExt cx="4302036" cy="1123874"/>
            </a:xfrm>
          </p:grpSpPr>
          <p:sp>
            <p:nvSpPr>
              <p:cNvPr id="12" name="TextBox 11"/>
              <p:cNvSpPr txBox="1"/>
              <p:nvPr/>
            </p:nvSpPr>
            <p:spPr>
              <a:xfrm>
                <a:off x="4659947" y="770245"/>
                <a:ext cx="4302036" cy="830997"/>
              </a:xfrm>
              <a:prstGeom prst="rect">
                <a:avLst/>
              </a:prstGeom>
              <a:noFill/>
            </p:spPr>
            <p:txBody>
              <a:bodyPr wrap="square" rtlCol="0">
                <a:spAutoFit/>
              </a:bodyPr>
              <a:lstStyle/>
              <a:p>
                <a:r>
                  <a:rPr lang="en-US" sz="4800" dirty="0" smtClean="0">
                    <a:solidFill>
                      <a:srgbClr val="C00000"/>
                    </a:solidFill>
                    <a:latin typeface="Century Gothic" panose="020B0502020202020204" pitchFamily="34" charset="0"/>
                  </a:rPr>
                  <a:t>GAGGLEBOX</a:t>
                </a:r>
                <a:endParaRPr lang="en-US" sz="4800" dirty="0">
                  <a:solidFill>
                    <a:srgbClr val="C00000"/>
                  </a:solidFill>
                  <a:latin typeface="Century Gothic" panose="020B0502020202020204" pitchFamily="34" charset="0"/>
                </a:endParaRPr>
              </a:p>
            </p:txBody>
          </p:sp>
          <p:sp>
            <p:nvSpPr>
              <p:cNvPr id="13" name="TextBox 12"/>
              <p:cNvSpPr txBox="1"/>
              <p:nvPr/>
            </p:nvSpPr>
            <p:spPr>
              <a:xfrm>
                <a:off x="4763589" y="1432454"/>
                <a:ext cx="4005942" cy="461665"/>
              </a:xfrm>
              <a:prstGeom prst="rect">
                <a:avLst/>
              </a:prstGeom>
              <a:noFill/>
            </p:spPr>
            <p:txBody>
              <a:bodyPr wrap="square" rtlCol="0">
                <a:spAutoFit/>
              </a:bodyPr>
              <a:lstStyle/>
              <a:p>
                <a:r>
                  <a:rPr lang="en-US" sz="2400" b="1" kern="10000" spc="1110" dirty="0" smtClean="0">
                    <a:latin typeface="Century Gothic" panose="020B0502020202020204" pitchFamily="34" charset="0"/>
                  </a:rPr>
                  <a:t>MEDIA</a:t>
                </a:r>
                <a:endParaRPr lang="en-US" sz="2400" b="1" kern="10000" spc="1110" dirty="0">
                  <a:latin typeface="Century Gothic" panose="020B0502020202020204" pitchFamily="34" charset="0"/>
                </a:endParaRPr>
              </a:p>
            </p:txBody>
          </p:sp>
        </p:grpSp>
      </p:grpSp>
    </p:spTree>
    <p:extLst>
      <p:ext uri="{BB962C8B-B14F-4D97-AF65-F5344CB8AC3E}">
        <p14:creationId xmlns:p14="http://schemas.microsoft.com/office/powerpoint/2010/main" val="1135396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Distribution- Why Now?</a:t>
            </a:r>
            <a:endParaRPr lang="en-US" dirty="0"/>
          </a:p>
        </p:txBody>
      </p:sp>
      <p:sp>
        <p:nvSpPr>
          <p:cNvPr id="3" name="Content Placeholder 2"/>
          <p:cNvSpPr>
            <a:spLocks noGrp="1"/>
          </p:cNvSpPr>
          <p:nvPr>
            <p:ph idx="1"/>
          </p:nvPr>
        </p:nvSpPr>
        <p:spPr>
          <a:xfrm>
            <a:off x="838200" y="1825625"/>
            <a:ext cx="10515600" cy="1744889"/>
          </a:xfrm>
        </p:spPr>
        <p:txBody>
          <a:bodyPr/>
          <a:lstStyle/>
          <a:p>
            <a:pPr marL="514350" indent="-514350">
              <a:buFont typeface="+mj-lt"/>
              <a:buAutoNum type="alphaLcPeriod"/>
            </a:pPr>
            <a:r>
              <a:rPr lang="en-US" b="1" dirty="0" smtClean="0"/>
              <a:t>More content </a:t>
            </a:r>
            <a:r>
              <a:rPr lang="en-US" dirty="0" smtClean="0"/>
              <a:t>shared than ever before.</a:t>
            </a:r>
          </a:p>
          <a:p>
            <a:pPr marL="514350" indent="-514350">
              <a:buFont typeface="+mj-lt"/>
              <a:buAutoNum type="alphaLcPeriod"/>
            </a:pPr>
            <a:r>
              <a:rPr lang="en-US" b="1" dirty="0" smtClean="0"/>
              <a:t>More channels </a:t>
            </a:r>
            <a:r>
              <a:rPr lang="en-US" dirty="0" smtClean="0"/>
              <a:t>to share than ever before.</a:t>
            </a:r>
          </a:p>
          <a:p>
            <a:pPr marL="514350" indent="-514350">
              <a:buFont typeface="+mj-lt"/>
              <a:buAutoNum type="alphaLcPeriod"/>
            </a:pPr>
            <a:r>
              <a:rPr lang="en-US" b="1" dirty="0" smtClean="0"/>
              <a:t>More competition </a:t>
            </a:r>
            <a:r>
              <a:rPr lang="en-US" dirty="0" smtClean="0"/>
              <a:t>than ever before.</a:t>
            </a:r>
          </a:p>
          <a:p>
            <a:endParaRPr lang="en-US" dirty="0"/>
          </a:p>
        </p:txBody>
      </p:sp>
      <p:pic>
        <p:nvPicPr>
          <p:cNvPr id="1026" name="Picture 2" descr="https://rosssimmonds.com/wp-content/uploads/2015/12/Zuckerbergs-La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664811"/>
            <a:ext cx="4834592" cy="230636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https://cdn.chiefmartec.com/wp-content/uploads/2018/04/marketing_technology_landscape_2018_slid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7559" y="3664811"/>
            <a:ext cx="4100203" cy="230636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38200" y="6011815"/>
            <a:ext cx="4834592" cy="523220"/>
          </a:xfrm>
          <a:prstGeom prst="rect">
            <a:avLst/>
          </a:prstGeom>
          <a:noFill/>
        </p:spPr>
        <p:txBody>
          <a:bodyPr wrap="square" rtlCol="0">
            <a:spAutoFit/>
          </a:bodyPr>
          <a:lstStyle/>
          <a:p>
            <a:r>
              <a:rPr lang="en-US" sz="1400" dirty="0" smtClean="0"/>
              <a:t>Mark Zuckerberg predicts the rate of online “sharing” is going to only grow exponentially year after year.</a:t>
            </a:r>
            <a:endParaRPr lang="en-US" sz="1400" dirty="0"/>
          </a:p>
        </p:txBody>
      </p:sp>
      <p:sp>
        <p:nvSpPr>
          <p:cNvPr id="7" name="TextBox 6"/>
          <p:cNvSpPr txBox="1"/>
          <p:nvPr/>
        </p:nvSpPr>
        <p:spPr>
          <a:xfrm>
            <a:off x="6547559" y="6011815"/>
            <a:ext cx="4100203" cy="523220"/>
          </a:xfrm>
          <a:prstGeom prst="rect">
            <a:avLst/>
          </a:prstGeom>
          <a:noFill/>
        </p:spPr>
        <p:txBody>
          <a:bodyPr wrap="square" rtlCol="0">
            <a:spAutoFit/>
          </a:bodyPr>
          <a:lstStyle/>
          <a:p>
            <a:r>
              <a:rPr lang="en-US" sz="1400" dirty="0" smtClean="0"/>
              <a:t>Martech-5000 landscape listed 7,000+ </a:t>
            </a:r>
            <a:r>
              <a:rPr lang="en-US" sz="1400" dirty="0" err="1" smtClean="0"/>
              <a:t>martech</a:t>
            </a:r>
            <a:r>
              <a:rPr lang="en-US" sz="1400" dirty="0" smtClean="0"/>
              <a:t> companies in 2018, which has only grown since.</a:t>
            </a:r>
            <a:endParaRPr lang="en-US" sz="1400" dirty="0"/>
          </a:p>
        </p:txBody>
      </p:sp>
      <p:grpSp>
        <p:nvGrpSpPr>
          <p:cNvPr id="14" name="Group 13"/>
          <p:cNvGrpSpPr/>
          <p:nvPr/>
        </p:nvGrpSpPr>
        <p:grpSpPr>
          <a:xfrm>
            <a:off x="8150161" y="-11575"/>
            <a:ext cx="4037981" cy="2709644"/>
            <a:chOff x="8150161" y="-11575"/>
            <a:chExt cx="4037981" cy="2709644"/>
          </a:xfrm>
        </p:grpSpPr>
        <p:pic>
          <p:nvPicPr>
            <p:cNvPr id="10" name="Picture 9"/>
            <p:cNvPicPr>
              <a:picLocks noChangeAspect="1"/>
            </p:cNvPicPr>
            <p:nvPr/>
          </p:nvPicPr>
          <p:blipFill rotWithShape="1">
            <a:blip r:embed="rId4"/>
            <a:srcRect t="35116" r="30615"/>
            <a:stretch/>
          </p:blipFill>
          <p:spPr>
            <a:xfrm>
              <a:off x="9201725" y="-11575"/>
              <a:ext cx="2986417" cy="2709644"/>
            </a:xfrm>
            <a:prstGeom prst="rect">
              <a:avLst/>
            </a:prstGeom>
          </p:spPr>
        </p:pic>
        <p:sp>
          <p:nvSpPr>
            <p:cNvPr id="9" name="TextBox 8"/>
            <p:cNvSpPr txBox="1"/>
            <p:nvPr/>
          </p:nvSpPr>
          <p:spPr>
            <a:xfrm rot="19946592">
              <a:off x="8150161" y="496685"/>
              <a:ext cx="3484041" cy="1938992"/>
            </a:xfrm>
            <a:prstGeom prst="rect">
              <a:avLst/>
            </a:prstGeom>
            <a:noFill/>
          </p:spPr>
          <p:txBody>
            <a:bodyPr wrap="square" rtlCol="0">
              <a:prstTxWarp prst="textFadeRight">
                <a:avLst/>
              </a:prstTxWarp>
              <a:spAutoFit/>
            </a:bodyPr>
            <a:lstStyle/>
            <a:p>
              <a:pPr algn="r"/>
              <a:r>
                <a:rPr lang="en-US" dirty="0" smtClean="0">
                  <a:latin typeface="Cooper Black" panose="0208090404030B020404" pitchFamily="18" charset="0"/>
                </a:rPr>
                <a:t>ONLY </a:t>
              </a:r>
            </a:p>
            <a:p>
              <a:pPr algn="r"/>
              <a:r>
                <a:rPr lang="en-US" dirty="0" smtClean="0">
                  <a:latin typeface="Cooper Black" panose="0208090404030B020404" pitchFamily="18" charset="0"/>
                </a:rPr>
                <a:t>PROMINENT VOICES CAN RISE ABOVE THE </a:t>
              </a:r>
            </a:p>
            <a:p>
              <a:pPr algn="r"/>
              <a:r>
                <a:rPr lang="en-US" dirty="0" smtClean="0">
                  <a:latin typeface="Cooper Black" panose="0208090404030B020404" pitchFamily="18" charset="0"/>
                </a:rPr>
                <a:t>NOISE!!!</a:t>
              </a:r>
              <a:endParaRPr lang="en-US" dirty="0">
                <a:latin typeface="Cooper Black" panose="0208090404030B020404" pitchFamily="18" charset="0"/>
              </a:endParaRPr>
            </a:p>
          </p:txBody>
        </p:sp>
      </p:grpSp>
      <p:sp>
        <p:nvSpPr>
          <p:cNvPr id="12" name="TextBox 11"/>
          <p:cNvSpPr txBox="1"/>
          <p:nvPr/>
        </p:nvSpPr>
        <p:spPr>
          <a:xfrm rot="16200000">
            <a:off x="10014129" y="4525574"/>
            <a:ext cx="3741922" cy="276999"/>
          </a:xfrm>
          <a:prstGeom prst="rect">
            <a:avLst/>
          </a:prstGeom>
          <a:noFill/>
        </p:spPr>
        <p:txBody>
          <a:bodyPr wrap="none" rtlCol="0">
            <a:spAutoFit/>
          </a:bodyPr>
          <a:lstStyle/>
          <a:p>
            <a:r>
              <a:rPr lang="en-US" sz="1200" dirty="0" smtClean="0"/>
              <a:t>Source: </a:t>
            </a:r>
            <a:r>
              <a:rPr lang="en-US" sz="1200" dirty="0" smtClean="0">
                <a:hlinkClick r:id="rId5"/>
              </a:rPr>
              <a:t>https://rosssimmonds.com/content-distribution/</a:t>
            </a:r>
            <a:endParaRPr lang="en-US" sz="1200" dirty="0"/>
          </a:p>
        </p:txBody>
      </p:sp>
    </p:spTree>
    <p:extLst>
      <p:ext uri="{BB962C8B-B14F-4D97-AF65-F5344CB8AC3E}">
        <p14:creationId xmlns:p14="http://schemas.microsoft.com/office/powerpoint/2010/main" val="199445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Oval 285"/>
          <p:cNvSpPr/>
          <p:nvPr/>
        </p:nvSpPr>
        <p:spPr>
          <a:xfrm>
            <a:off x="3796406" y="2027352"/>
            <a:ext cx="4579188" cy="4449031"/>
          </a:xfrm>
          <a:prstGeom prst="ellipse">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5" name="Group 264"/>
          <p:cNvGrpSpPr/>
          <p:nvPr/>
        </p:nvGrpSpPr>
        <p:grpSpPr>
          <a:xfrm>
            <a:off x="4002565" y="-1"/>
            <a:ext cx="8189435" cy="4211629"/>
            <a:chOff x="4002565" y="-1"/>
            <a:chExt cx="8189435" cy="4211629"/>
          </a:xfrm>
        </p:grpSpPr>
        <p:sp>
          <p:nvSpPr>
            <p:cNvPr id="271" name="Rectangle 270"/>
            <p:cNvSpPr/>
            <p:nvPr/>
          </p:nvSpPr>
          <p:spPr>
            <a:xfrm>
              <a:off x="9414126" y="1054776"/>
              <a:ext cx="2777874" cy="1895335"/>
            </a:xfrm>
            <a:prstGeom prst="rect">
              <a:avLst/>
            </a:prstGeom>
            <a:solidFill>
              <a:srgbClr val="EFF5FB"/>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6" name="Group 225"/>
            <p:cNvGrpSpPr/>
            <p:nvPr/>
          </p:nvGrpSpPr>
          <p:grpSpPr>
            <a:xfrm>
              <a:off x="4002565" y="-1"/>
              <a:ext cx="4119329" cy="4211629"/>
              <a:chOff x="4002565" y="-28203"/>
              <a:chExt cx="4119329" cy="4239832"/>
            </a:xfrm>
            <a:solidFill>
              <a:schemeClr val="accent1">
                <a:lumMod val="60000"/>
                <a:lumOff val="40000"/>
                <a:alpha val="55000"/>
              </a:schemeClr>
            </a:solidFill>
          </p:grpSpPr>
          <p:sp>
            <p:nvSpPr>
              <p:cNvPr id="251" name="Trapezoid 250"/>
              <p:cNvSpPr/>
              <p:nvPr/>
            </p:nvSpPr>
            <p:spPr>
              <a:xfrm rot="10800000">
                <a:off x="4002565" y="-28203"/>
                <a:ext cx="4119329" cy="2989197"/>
              </a:xfrm>
              <a:prstGeom prst="trapezoid">
                <a:avLst>
                  <a:gd name="adj" fmla="val 4681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Isosceles Triangle 190"/>
              <p:cNvSpPr/>
              <p:nvPr/>
            </p:nvSpPr>
            <p:spPr>
              <a:xfrm rot="10800000">
                <a:off x="4565716" y="2960123"/>
                <a:ext cx="3047095" cy="12515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Image result for facebook round icon 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270" t="10158" r="15264" b="10570"/>
            <a:stretch/>
          </p:blipFill>
          <p:spPr bwMode="auto">
            <a:xfrm>
              <a:off x="5888572" y="1869597"/>
              <a:ext cx="394855" cy="392175"/>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6"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0941" y="1941575"/>
              <a:ext cx="392175" cy="392175"/>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8" descr="Image result for twitter round icon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8267" y="1916325"/>
              <a:ext cx="392791" cy="392791"/>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4125" name="Group 4124"/>
            <p:cNvGrpSpPr/>
            <p:nvPr/>
          </p:nvGrpSpPr>
          <p:grpSpPr>
            <a:xfrm>
              <a:off x="5546604" y="2348061"/>
              <a:ext cx="188464" cy="197769"/>
              <a:chOff x="5546604" y="2348061"/>
              <a:chExt cx="188464" cy="197769"/>
            </a:xfrm>
          </p:grpSpPr>
          <p:sp>
            <p:nvSpPr>
              <p:cNvPr id="4124" name="Isosceles Triangle 4123"/>
              <p:cNvSpPr/>
              <p:nvPr/>
            </p:nvSpPr>
            <p:spPr>
              <a:xfrm rot="10149077">
                <a:off x="5546604" y="2348061"/>
                <a:ext cx="165749" cy="80581"/>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Isosceles Triangle 101"/>
              <p:cNvSpPr/>
              <p:nvPr/>
            </p:nvSpPr>
            <p:spPr>
              <a:xfrm rot="10149077">
                <a:off x="5569319" y="2465249"/>
                <a:ext cx="165749" cy="80581"/>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p:cNvGrpSpPr/>
            <p:nvPr/>
          </p:nvGrpSpPr>
          <p:grpSpPr>
            <a:xfrm rot="672059">
              <a:off x="5972813" y="2316777"/>
              <a:ext cx="188464" cy="197769"/>
              <a:chOff x="5546604" y="2348061"/>
              <a:chExt cx="188464" cy="197769"/>
            </a:xfrm>
            <a:solidFill>
              <a:srgbClr val="002060"/>
            </a:solidFill>
          </p:grpSpPr>
          <p:sp>
            <p:nvSpPr>
              <p:cNvPr id="105" name="Isosceles Triangle 104"/>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Isosceles Triangle 105"/>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106"/>
            <p:cNvGrpSpPr/>
            <p:nvPr/>
          </p:nvGrpSpPr>
          <p:grpSpPr>
            <a:xfrm rot="1619330">
              <a:off x="6425073" y="2365177"/>
              <a:ext cx="188464" cy="197769"/>
              <a:chOff x="5546604" y="2348061"/>
              <a:chExt cx="188464" cy="197769"/>
            </a:xfrm>
            <a:solidFill>
              <a:schemeClr val="accent1">
                <a:lumMod val="75000"/>
              </a:schemeClr>
            </a:solidFill>
          </p:grpSpPr>
          <p:sp>
            <p:nvSpPr>
              <p:cNvPr id="108" name="Isosceles Triangle 107"/>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Isosceles Triangle 108"/>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3" name="Elbow Connector 142"/>
            <p:cNvCxnSpPr>
              <a:stCxn id="6" idx="0"/>
            </p:cNvCxnSpPr>
            <p:nvPr/>
          </p:nvCxnSpPr>
          <p:spPr>
            <a:xfrm rot="16200000" flipH="1">
              <a:off x="7695810" y="832794"/>
              <a:ext cx="745810" cy="2963373"/>
            </a:xfrm>
            <a:prstGeom prst="bentConnector4">
              <a:avLst>
                <a:gd name="adj1" fmla="val -30651"/>
                <a:gd name="adj2" fmla="val 82392"/>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8" name="Elbow Connector 147"/>
            <p:cNvCxnSpPr>
              <a:stCxn id="5" idx="0"/>
            </p:cNvCxnSpPr>
            <p:nvPr/>
          </p:nvCxnSpPr>
          <p:spPr>
            <a:xfrm rot="16200000" flipH="1">
              <a:off x="7728564" y="227032"/>
              <a:ext cx="179273" cy="3464403"/>
            </a:xfrm>
            <a:prstGeom prst="bentConnector4">
              <a:avLst>
                <a:gd name="adj1" fmla="val -127515"/>
                <a:gd name="adj2" fmla="val 86828"/>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51" name="Elbow Connector 150"/>
            <p:cNvCxnSpPr>
              <a:stCxn id="7" idx="0"/>
            </p:cNvCxnSpPr>
            <p:nvPr/>
          </p:nvCxnSpPr>
          <p:spPr>
            <a:xfrm rot="5400000" flipH="1" flipV="1">
              <a:off x="7356951" y="-267485"/>
              <a:ext cx="411523" cy="3956098"/>
            </a:xfrm>
            <a:prstGeom prst="bentConnector2">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06" name="TextBox 205"/>
            <p:cNvSpPr txBox="1"/>
            <p:nvPr/>
          </p:nvSpPr>
          <p:spPr>
            <a:xfrm>
              <a:off x="9540762" y="1031488"/>
              <a:ext cx="2377970" cy="677108"/>
            </a:xfrm>
            <a:prstGeom prst="rect">
              <a:avLst/>
            </a:prstGeom>
            <a:noFill/>
          </p:spPr>
          <p:txBody>
            <a:bodyPr wrap="square" rtlCol="0">
              <a:spAutoFit/>
            </a:bodyPr>
            <a:lstStyle/>
            <a:p>
              <a:r>
                <a:rPr lang="en-US" sz="1400" b="1" dirty="0" smtClean="0">
                  <a:solidFill>
                    <a:srgbClr val="002060"/>
                  </a:solidFill>
                </a:rPr>
                <a:t>Twitter:</a:t>
              </a:r>
            </a:p>
            <a:p>
              <a:r>
                <a:rPr lang="en-US" sz="1200" dirty="0" smtClean="0"/>
                <a:t>Tweet storm announcing the release</a:t>
              </a:r>
              <a:endParaRPr lang="en-US" sz="900" dirty="0"/>
            </a:p>
          </p:txBody>
        </p:sp>
        <p:sp>
          <p:nvSpPr>
            <p:cNvPr id="207" name="TextBox 206"/>
            <p:cNvSpPr txBox="1"/>
            <p:nvPr/>
          </p:nvSpPr>
          <p:spPr>
            <a:xfrm>
              <a:off x="9540761" y="1643887"/>
              <a:ext cx="2377970" cy="677108"/>
            </a:xfrm>
            <a:prstGeom prst="rect">
              <a:avLst/>
            </a:prstGeom>
            <a:noFill/>
          </p:spPr>
          <p:txBody>
            <a:bodyPr wrap="square" rtlCol="0">
              <a:spAutoFit/>
            </a:bodyPr>
            <a:lstStyle/>
            <a:p>
              <a:r>
                <a:rPr lang="en-US" sz="1400" b="1" dirty="0" smtClean="0">
                  <a:solidFill>
                    <a:srgbClr val="002060"/>
                  </a:solidFill>
                </a:rPr>
                <a:t>Facebook:</a:t>
              </a:r>
            </a:p>
            <a:p>
              <a:r>
                <a:rPr lang="en-US" sz="1200" dirty="0" smtClean="0"/>
                <a:t>Image posts with snippets from original content</a:t>
              </a:r>
              <a:endParaRPr lang="en-US" sz="900" dirty="0"/>
            </a:p>
          </p:txBody>
        </p:sp>
        <p:sp>
          <p:nvSpPr>
            <p:cNvPr id="208" name="TextBox 207"/>
            <p:cNvSpPr txBox="1"/>
            <p:nvPr/>
          </p:nvSpPr>
          <p:spPr>
            <a:xfrm>
              <a:off x="9553483" y="2273003"/>
              <a:ext cx="2377970" cy="677108"/>
            </a:xfrm>
            <a:prstGeom prst="rect">
              <a:avLst/>
            </a:prstGeom>
            <a:noFill/>
          </p:spPr>
          <p:txBody>
            <a:bodyPr wrap="square" rtlCol="0">
              <a:spAutoFit/>
            </a:bodyPr>
            <a:lstStyle/>
            <a:p>
              <a:r>
                <a:rPr lang="en-US" sz="1400" b="1" dirty="0" smtClean="0">
                  <a:solidFill>
                    <a:srgbClr val="002060"/>
                  </a:solidFill>
                </a:rPr>
                <a:t>LinkedIn:</a:t>
              </a:r>
            </a:p>
            <a:p>
              <a:r>
                <a:rPr lang="en-US" sz="1200" dirty="0" smtClean="0"/>
                <a:t>Launch teaser video with snapshots from asset</a:t>
              </a:r>
              <a:endParaRPr lang="en-US" sz="900" dirty="0"/>
            </a:p>
          </p:txBody>
        </p:sp>
      </p:grpSp>
      <p:grpSp>
        <p:nvGrpSpPr>
          <p:cNvPr id="267" name="Group 266"/>
          <p:cNvGrpSpPr/>
          <p:nvPr/>
        </p:nvGrpSpPr>
        <p:grpSpPr>
          <a:xfrm>
            <a:off x="6195153" y="3074443"/>
            <a:ext cx="5996848" cy="3793082"/>
            <a:chOff x="6195153" y="3074443"/>
            <a:chExt cx="5996848" cy="3793082"/>
          </a:xfrm>
        </p:grpSpPr>
        <p:sp>
          <p:nvSpPr>
            <p:cNvPr id="255" name="Rectangle 254"/>
            <p:cNvSpPr/>
            <p:nvPr/>
          </p:nvSpPr>
          <p:spPr>
            <a:xfrm>
              <a:off x="9414126" y="3074443"/>
              <a:ext cx="2777874" cy="3485515"/>
            </a:xfrm>
            <a:prstGeom prst="rect">
              <a:avLst/>
            </a:prstGeom>
            <a:solidFill>
              <a:srgbClr val="FEF8F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2" name="Picture 231"/>
            <p:cNvPicPr>
              <a:picLocks noChangeAspect="1"/>
            </p:cNvPicPr>
            <p:nvPr/>
          </p:nvPicPr>
          <p:blipFill rotWithShape="1">
            <a:blip r:embed="rId5">
              <a:duotone>
                <a:schemeClr val="accent2">
                  <a:shade val="45000"/>
                  <a:satMod val="135000"/>
                </a:schemeClr>
                <a:prstClr val="white"/>
              </a:duotone>
            </a:blip>
            <a:srcRect r="11383" b="44582"/>
            <a:stretch/>
          </p:blipFill>
          <p:spPr>
            <a:xfrm>
              <a:off x="6195153" y="3725478"/>
              <a:ext cx="5996848" cy="3142047"/>
            </a:xfrm>
            <a:prstGeom prst="rect">
              <a:avLst/>
            </a:prstGeom>
          </p:spPr>
        </p:pic>
        <p:pic>
          <p:nvPicPr>
            <p:cNvPr id="10" name="Picture 22" descr="Image result for slideshare round icon 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27520" y="4900888"/>
              <a:ext cx="393069" cy="393069"/>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7"/>
            <a:stretch>
              <a:fillRect/>
            </a:stretch>
          </p:blipFill>
          <p:spPr>
            <a:xfrm>
              <a:off x="8061627" y="4434513"/>
              <a:ext cx="575653" cy="431740"/>
            </a:xfrm>
            <a:prstGeom prst="rect">
              <a:avLst/>
            </a:prstGeom>
            <a:ln>
              <a:noFill/>
            </a:ln>
            <a:effectLst>
              <a:outerShdw blurRad="50800" dist="38100" dir="2700000" algn="tl" rotWithShape="0">
                <a:prstClr val="black">
                  <a:alpha val="40000"/>
                </a:prstClr>
              </a:outerShdw>
            </a:effectLst>
          </p:spPr>
        </p:pic>
        <p:pic>
          <p:nvPicPr>
            <p:cNvPr id="34" name="Picture 33"/>
            <p:cNvPicPr>
              <a:picLocks noChangeAspect="1"/>
            </p:cNvPicPr>
            <p:nvPr/>
          </p:nvPicPr>
          <p:blipFill>
            <a:blip r:embed="rId8"/>
            <a:stretch>
              <a:fillRect/>
            </a:stretch>
          </p:blipFill>
          <p:spPr>
            <a:xfrm>
              <a:off x="7788635" y="5313534"/>
              <a:ext cx="396996" cy="396996"/>
            </a:xfrm>
            <a:prstGeom prst="rect">
              <a:avLst/>
            </a:prstGeom>
            <a:ln>
              <a:noFill/>
            </a:ln>
            <a:effectLst>
              <a:outerShdw blurRad="50800" dist="38100" dir="2700000" algn="tl" rotWithShape="0">
                <a:prstClr val="black">
                  <a:alpha val="40000"/>
                </a:prstClr>
              </a:outerShdw>
            </a:effectLst>
          </p:spPr>
        </p:pic>
        <p:pic>
          <p:nvPicPr>
            <p:cNvPr id="43" name="Picture 6"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4208" y="5667600"/>
              <a:ext cx="392175" cy="392175"/>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36" name="Elbow Connector 35"/>
            <p:cNvCxnSpPr>
              <a:stCxn id="81" idx="0"/>
            </p:cNvCxnSpPr>
            <p:nvPr/>
          </p:nvCxnSpPr>
          <p:spPr>
            <a:xfrm rot="5400000" flipH="1" flipV="1">
              <a:off x="8731854" y="3087484"/>
              <a:ext cx="545331" cy="1091767"/>
            </a:xfrm>
            <a:prstGeom prst="bentConnector2">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81" name="Picture 80"/>
            <p:cNvPicPr>
              <a:picLocks noChangeAspect="1"/>
            </p:cNvPicPr>
            <p:nvPr/>
          </p:nvPicPr>
          <p:blipFill>
            <a:blip r:embed="rId9"/>
            <a:stretch>
              <a:fillRect/>
            </a:stretch>
          </p:blipFill>
          <p:spPr>
            <a:xfrm rot="904407">
              <a:off x="8133303" y="3897148"/>
              <a:ext cx="516377" cy="516377"/>
            </a:xfrm>
            <a:prstGeom prst="rect">
              <a:avLst/>
            </a:prstGeom>
            <a:ln>
              <a:noFill/>
            </a:ln>
            <a:effectLst>
              <a:outerShdw blurRad="50800" dist="38100" dir="2700000" algn="tl" rotWithShape="0">
                <a:prstClr val="black">
                  <a:alpha val="40000"/>
                </a:prstClr>
              </a:outerShdw>
            </a:effectLst>
          </p:spPr>
        </p:pic>
        <p:cxnSp>
          <p:nvCxnSpPr>
            <p:cNvPr id="84" name="Elbow Connector 83"/>
            <p:cNvCxnSpPr>
              <a:stCxn id="23" idx="3"/>
            </p:cNvCxnSpPr>
            <p:nvPr/>
          </p:nvCxnSpPr>
          <p:spPr>
            <a:xfrm flipV="1">
              <a:off x="8637280" y="3856752"/>
              <a:ext cx="920035" cy="793631"/>
            </a:xfrm>
            <a:prstGeom prst="bentConnector3">
              <a:avLst>
                <a:gd name="adj1" fmla="val 50000"/>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7" name="Elbow Connector 86"/>
            <p:cNvCxnSpPr>
              <a:stCxn id="10" idx="3"/>
            </p:cNvCxnSpPr>
            <p:nvPr/>
          </p:nvCxnSpPr>
          <p:spPr>
            <a:xfrm flipV="1">
              <a:off x="8420589" y="4844274"/>
              <a:ext cx="1136726" cy="253149"/>
            </a:xfrm>
            <a:prstGeom prst="bentConnector3">
              <a:avLst>
                <a:gd name="adj1" fmla="val 60171"/>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0" name="Elbow Connector 89"/>
            <p:cNvCxnSpPr>
              <a:stCxn id="34" idx="3"/>
            </p:cNvCxnSpPr>
            <p:nvPr/>
          </p:nvCxnSpPr>
          <p:spPr>
            <a:xfrm flipV="1">
              <a:off x="8185631" y="5453912"/>
              <a:ext cx="1371684" cy="58120"/>
            </a:xfrm>
            <a:prstGeom prst="bentConnector3">
              <a:avLst>
                <a:gd name="adj1" fmla="val 66857"/>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5" name="Elbow Connector 94"/>
            <p:cNvCxnSpPr>
              <a:stCxn id="43" idx="3"/>
            </p:cNvCxnSpPr>
            <p:nvPr/>
          </p:nvCxnSpPr>
          <p:spPr>
            <a:xfrm>
              <a:off x="7886383" y="5863688"/>
              <a:ext cx="1670932" cy="319716"/>
            </a:xfrm>
            <a:prstGeom prst="bentConnector3">
              <a:avLst>
                <a:gd name="adj1" fmla="val 72015"/>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110" name="Group 109"/>
            <p:cNvGrpSpPr/>
            <p:nvPr/>
          </p:nvGrpSpPr>
          <p:grpSpPr>
            <a:xfrm rot="5648802">
              <a:off x="7938902" y="4102124"/>
              <a:ext cx="188464" cy="197769"/>
              <a:chOff x="5546604" y="2348061"/>
              <a:chExt cx="188464" cy="197769"/>
            </a:xfrm>
            <a:solidFill>
              <a:srgbClr val="FF0000"/>
            </a:solidFill>
          </p:grpSpPr>
          <p:sp>
            <p:nvSpPr>
              <p:cNvPr id="111" name="Isosceles Triangle 110"/>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Isosceles Triangle 111"/>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p:cNvGrpSpPr/>
            <p:nvPr/>
          </p:nvGrpSpPr>
          <p:grpSpPr>
            <a:xfrm rot="6010622">
              <a:off x="7895370" y="4538229"/>
              <a:ext cx="188464" cy="197769"/>
              <a:chOff x="5546604" y="2348061"/>
              <a:chExt cx="188464" cy="197769"/>
            </a:xfrm>
            <a:solidFill>
              <a:schemeClr val="bg1">
                <a:lumMod val="50000"/>
              </a:schemeClr>
            </a:solidFill>
          </p:grpSpPr>
          <p:sp>
            <p:nvSpPr>
              <p:cNvPr id="114" name="Isosceles Triangle 113"/>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Isosceles Triangle 114"/>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115"/>
            <p:cNvGrpSpPr/>
            <p:nvPr/>
          </p:nvGrpSpPr>
          <p:grpSpPr>
            <a:xfrm rot="7602895">
              <a:off x="7806157" y="4868992"/>
              <a:ext cx="188464" cy="197769"/>
              <a:chOff x="5546604" y="2348061"/>
              <a:chExt cx="188464" cy="197769"/>
            </a:xfrm>
            <a:solidFill>
              <a:srgbClr val="36829D"/>
            </a:solidFill>
          </p:grpSpPr>
          <p:sp>
            <p:nvSpPr>
              <p:cNvPr id="117" name="Isosceles Triangle 116"/>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Isosceles Triangle 117"/>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118"/>
            <p:cNvGrpSpPr/>
            <p:nvPr/>
          </p:nvGrpSpPr>
          <p:grpSpPr>
            <a:xfrm rot="8198833">
              <a:off x="7604235" y="5216655"/>
              <a:ext cx="188464" cy="197769"/>
              <a:chOff x="5546604" y="2348061"/>
              <a:chExt cx="188464" cy="197769"/>
            </a:xfrm>
            <a:solidFill>
              <a:srgbClr val="D91E1B"/>
            </a:solidFill>
          </p:grpSpPr>
          <p:sp>
            <p:nvSpPr>
              <p:cNvPr id="120" name="Isosceles Triangle 119"/>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Isosceles Triangle 120"/>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p:cNvGrpSpPr/>
            <p:nvPr/>
          </p:nvGrpSpPr>
          <p:grpSpPr>
            <a:xfrm rot="8799251">
              <a:off x="7332214" y="5514496"/>
              <a:ext cx="188464" cy="197769"/>
              <a:chOff x="5546604" y="2348061"/>
              <a:chExt cx="188464" cy="197769"/>
            </a:xfrm>
            <a:solidFill>
              <a:srgbClr val="0076B4"/>
            </a:solidFill>
          </p:grpSpPr>
          <p:sp>
            <p:nvSpPr>
              <p:cNvPr id="123" name="Isosceles Triangle 122"/>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Isosceles Triangle 123"/>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1" name="TextBox 210"/>
            <p:cNvSpPr txBox="1"/>
            <p:nvPr/>
          </p:nvSpPr>
          <p:spPr>
            <a:xfrm>
              <a:off x="9550403" y="3105068"/>
              <a:ext cx="2377970" cy="677108"/>
            </a:xfrm>
            <a:prstGeom prst="rect">
              <a:avLst/>
            </a:prstGeom>
            <a:noFill/>
          </p:spPr>
          <p:txBody>
            <a:bodyPr wrap="square" rtlCol="0">
              <a:spAutoFit/>
            </a:bodyPr>
            <a:lstStyle/>
            <a:p>
              <a:r>
                <a:rPr lang="en-US" sz="1400" b="1" dirty="0" err="1" smtClean="0">
                  <a:solidFill>
                    <a:srgbClr val="C00000"/>
                  </a:solidFill>
                </a:rPr>
                <a:t>Reddit</a:t>
              </a:r>
              <a:r>
                <a:rPr lang="en-US" sz="1400" b="1" dirty="0" smtClean="0">
                  <a:solidFill>
                    <a:srgbClr val="C00000"/>
                  </a:solidFill>
                </a:rPr>
                <a:t>:</a:t>
              </a:r>
            </a:p>
            <a:p>
              <a:r>
                <a:rPr lang="en-US" sz="1200" dirty="0" smtClean="0"/>
                <a:t>Publish similar post with link to original piece</a:t>
              </a:r>
              <a:endParaRPr lang="en-US" sz="900" dirty="0"/>
            </a:p>
          </p:txBody>
        </p:sp>
        <p:sp>
          <p:nvSpPr>
            <p:cNvPr id="212" name="TextBox 211"/>
            <p:cNvSpPr txBox="1"/>
            <p:nvPr/>
          </p:nvSpPr>
          <p:spPr>
            <a:xfrm>
              <a:off x="9553860" y="3708781"/>
              <a:ext cx="2377970" cy="1046440"/>
            </a:xfrm>
            <a:prstGeom prst="rect">
              <a:avLst/>
            </a:prstGeom>
            <a:noFill/>
          </p:spPr>
          <p:txBody>
            <a:bodyPr wrap="square" rtlCol="0">
              <a:spAutoFit/>
            </a:bodyPr>
            <a:lstStyle/>
            <a:p>
              <a:r>
                <a:rPr lang="en-US" sz="1400" b="1" dirty="0" smtClean="0">
                  <a:solidFill>
                    <a:srgbClr val="C00000"/>
                  </a:solidFill>
                </a:rPr>
                <a:t>Medium:</a:t>
              </a:r>
            </a:p>
            <a:p>
              <a:pPr marL="171450" indent="-171450">
                <a:buFont typeface="Arial" panose="020B0604020202020204" pitchFamily="34" charset="0"/>
                <a:buChar char="•"/>
              </a:pPr>
              <a:r>
                <a:rPr lang="en-US" sz="1200" dirty="0" smtClean="0"/>
                <a:t>Import original piece to Medium native</a:t>
              </a:r>
            </a:p>
            <a:p>
              <a:pPr marL="171450" indent="-171450">
                <a:buFont typeface="Arial" panose="020B0604020202020204" pitchFamily="34" charset="0"/>
                <a:buChar char="•"/>
              </a:pPr>
              <a:r>
                <a:rPr lang="en-US" sz="1200" dirty="0" smtClean="0"/>
                <a:t>Create snippets for post with CTA to original content</a:t>
              </a:r>
            </a:p>
          </p:txBody>
        </p:sp>
        <p:sp>
          <p:nvSpPr>
            <p:cNvPr id="213" name="TextBox 212"/>
            <p:cNvSpPr txBox="1"/>
            <p:nvPr/>
          </p:nvSpPr>
          <p:spPr>
            <a:xfrm>
              <a:off x="9557316" y="4697113"/>
              <a:ext cx="2377970" cy="677108"/>
            </a:xfrm>
            <a:prstGeom prst="rect">
              <a:avLst/>
            </a:prstGeom>
            <a:noFill/>
          </p:spPr>
          <p:txBody>
            <a:bodyPr wrap="square" rtlCol="0">
              <a:spAutoFit/>
            </a:bodyPr>
            <a:lstStyle/>
            <a:p>
              <a:r>
                <a:rPr lang="en-US" sz="1400" b="1" dirty="0" err="1" smtClean="0">
                  <a:solidFill>
                    <a:srgbClr val="C00000"/>
                  </a:solidFill>
                </a:rPr>
                <a:t>SlideShare</a:t>
              </a:r>
              <a:r>
                <a:rPr lang="en-US" sz="1400" b="1" dirty="0" smtClean="0">
                  <a:solidFill>
                    <a:srgbClr val="C00000"/>
                  </a:solidFill>
                </a:rPr>
                <a:t>:</a:t>
              </a:r>
            </a:p>
            <a:p>
              <a:r>
                <a:rPr lang="en-US" sz="1200" dirty="0" smtClean="0"/>
                <a:t>Create PPT from information on original asset.</a:t>
              </a:r>
            </a:p>
          </p:txBody>
        </p:sp>
        <p:sp>
          <p:nvSpPr>
            <p:cNvPr id="216" name="TextBox 215"/>
            <p:cNvSpPr txBox="1"/>
            <p:nvPr/>
          </p:nvSpPr>
          <p:spPr>
            <a:xfrm>
              <a:off x="9550403" y="5312271"/>
              <a:ext cx="2377970" cy="677108"/>
            </a:xfrm>
            <a:prstGeom prst="rect">
              <a:avLst/>
            </a:prstGeom>
            <a:noFill/>
          </p:spPr>
          <p:txBody>
            <a:bodyPr wrap="square" rtlCol="0">
              <a:spAutoFit/>
            </a:bodyPr>
            <a:lstStyle/>
            <a:p>
              <a:r>
                <a:rPr lang="en-US" sz="1400" b="1" dirty="0" smtClean="0">
                  <a:solidFill>
                    <a:srgbClr val="C00000"/>
                  </a:solidFill>
                </a:rPr>
                <a:t>YouTube:</a:t>
              </a:r>
            </a:p>
            <a:p>
              <a:r>
                <a:rPr lang="en-US" sz="1200" dirty="0" smtClean="0"/>
                <a:t>Create bite-sized videos with snapshots from original piece</a:t>
              </a:r>
            </a:p>
          </p:txBody>
        </p:sp>
        <p:sp>
          <p:nvSpPr>
            <p:cNvPr id="221" name="TextBox 220"/>
            <p:cNvSpPr txBox="1"/>
            <p:nvPr/>
          </p:nvSpPr>
          <p:spPr>
            <a:xfrm>
              <a:off x="9554120" y="5977992"/>
              <a:ext cx="2377970" cy="492443"/>
            </a:xfrm>
            <a:prstGeom prst="rect">
              <a:avLst/>
            </a:prstGeom>
            <a:noFill/>
          </p:spPr>
          <p:txBody>
            <a:bodyPr wrap="square" rtlCol="0">
              <a:spAutoFit/>
            </a:bodyPr>
            <a:lstStyle/>
            <a:p>
              <a:r>
                <a:rPr lang="en-US" sz="1400" b="1" dirty="0" smtClean="0">
                  <a:solidFill>
                    <a:srgbClr val="C00000"/>
                  </a:solidFill>
                </a:rPr>
                <a:t>LinkedIn:</a:t>
              </a:r>
            </a:p>
            <a:p>
              <a:r>
                <a:rPr lang="en-US" sz="1200" dirty="0" smtClean="0"/>
                <a:t>Re-publish as LinkedIn article</a:t>
              </a:r>
            </a:p>
          </p:txBody>
        </p:sp>
      </p:grpSp>
      <p:grpSp>
        <p:nvGrpSpPr>
          <p:cNvPr id="268" name="Group 267"/>
          <p:cNvGrpSpPr/>
          <p:nvPr/>
        </p:nvGrpSpPr>
        <p:grpSpPr>
          <a:xfrm>
            <a:off x="-11575" y="2055815"/>
            <a:ext cx="5962024" cy="4811710"/>
            <a:chOff x="-11575" y="2055815"/>
            <a:chExt cx="5962024" cy="4811710"/>
          </a:xfrm>
        </p:grpSpPr>
        <p:sp>
          <p:nvSpPr>
            <p:cNvPr id="272" name="Rectangle 271"/>
            <p:cNvSpPr/>
            <p:nvPr/>
          </p:nvSpPr>
          <p:spPr>
            <a:xfrm>
              <a:off x="0" y="2055815"/>
              <a:ext cx="2362588" cy="4811710"/>
            </a:xfrm>
            <a:prstGeom prst="rect">
              <a:avLst/>
            </a:prstGeom>
            <a:solidFill>
              <a:srgbClr val="F2F8EE"/>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0" name="Picture 229"/>
            <p:cNvPicPr>
              <a:picLocks noChangeAspect="1"/>
            </p:cNvPicPr>
            <p:nvPr/>
          </p:nvPicPr>
          <p:blipFill rotWithShape="1">
            <a:blip r:embed="rId10">
              <a:duotone>
                <a:prstClr val="black"/>
                <a:schemeClr val="accent6">
                  <a:tint val="45000"/>
                  <a:satMod val="400000"/>
                </a:schemeClr>
              </a:duotone>
            </a:blip>
            <a:srcRect l="11739" b="45259"/>
            <a:stretch/>
          </p:blipFill>
          <p:spPr>
            <a:xfrm>
              <a:off x="-11575" y="3747621"/>
              <a:ext cx="5962024" cy="3110379"/>
            </a:xfrm>
            <a:prstGeom prst="rect">
              <a:avLst/>
            </a:prstGeom>
          </p:spPr>
        </p:pic>
        <p:pic>
          <p:nvPicPr>
            <p:cNvPr id="9" name="Picture 18" descr="Image result for instagram round icon 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41700" y="3647278"/>
              <a:ext cx="397914" cy="392791"/>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Picture 26" descr="Related imag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07357" y="5633961"/>
              <a:ext cx="393069" cy="393069"/>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 name="Picture 24"/>
            <p:cNvPicPr>
              <a:picLocks noChangeAspect="1"/>
            </p:cNvPicPr>
            <p:nvPr/>
          </p:nvPicPr>
          <p:blipFill>
            <a:blip r:embed="rId13"/>
            <a:stretch>
              <a:fillRect/>
            </a:stretch>
          </p:blipFill>
          <p:spPr>
            <a:xfrm>
              <a:off x="3634497" y="4597945"/>
              <a:ext cx="399377" cy="399377"/>
            </a:xfrm>
            <a:prstGeom prst="rect">
              <a:avLst/>
            </a:prstGeom>
            <a:ln>
              <a:noFill/>
            </a:ln>
            <a:effectLst>
              <a:outerShdw blurRad="50800" dist="38100" dir="2700000" algn="tl" rotWithShape="0">
                <a:prstClr val="black">
                  <a:alpha val="40000"/>
                </a:prstClr>
              </a:outerShdw>
            </a:effectLst>
          </p:spPr>
        </p:pic>
        <p:pic>
          <p:nvPicPr>
            <p:cNvPr id="26" name="Picture 25"/>
            <p:cNvPicPr>
              <a:picLocks noChangeAspect="1"/>
            </p:cNvPicPr>
            <p:nvPr/>
          </p:nvPicPr>
          <p:blipFill>
            <a:blip r:embed="rId14">
              <a:duotone>
                <a:schemeClr val="accent2">
                  <a:shade val="45000"/>
                  <a:satMod val="135000"/>
                </a:schemeClr>
                <a:prstClr val="white"/>
              </a:duotone>
              <a:extLst>
                <a:ext uri="{BEBA8EAE-BF5A-486C-A8C5-ECC9F3942E4B}">
                  <a14:imgProps xmlns:a14="http://schemas.microsoft.com/office/drawing/2010/main">
                    <a14:imgLayer r:embed="rId15">
                      <a14:imgEffect>
                        <a14:brightnessContrast bright="-12000" contrast="100000"/>
                      </a14:imgEffect>
                    </a14:imgLayer>
                  </a14:imgProps>
                </a:ext>
              </a:extLst>
            </a:blip>
            <a:stretch>
              <a:fillRect/>
            </a:stretch>
          </p:blipFill>
          <p:spPr>
            <a:xfrm>
              <a:off x="3595195" y="4109975"/>
              <a:ext cx="423078" cy="423078"/>
            </a:xfrm>
            <a:prstGeom prst="rect">
              <a:avLst/>
            </a:prstGeom>
            <a:ln>
              <a:noFill/>
            </a:ln>
            <a:effectLst>
              <a:outerShdw blurRad="50800" dist="38100" dir="2700000" algn="tl" rotWithShape="0">
                <a:prstClr val="black">
                  <a:alpha val="40000"/>
                </a:prstClr>
              </a:outerShdw>
            </a:effectLst>
          </p:spPr>
        </p:pic>
        <p:grpSp>
          <p:nvGrpSpPr>
            <p:cNvPr id="59" name="Group 58"/>
            <p:cNvGrpSpPr/>
            <p:nvPr/>
          </p:nvGrpSpPr>
          <p:grpSpPr>
            <a:xfrm rot="904407">
              <a:off x="2563399" y="4987756"/>
              <a:ext cx="1059527" cy="945400"/>
              <a:chOff x="2663013" y="5115245"/>
              <a:chExt cx="1059527" cy="945400"/>
            </a:xfrm>
          </p:grpSpPr>
          <p:sp>
            <p:nvSpPr>
              <p:cNvPr id="58" name="Teardrop 57"/>
              <p:cNvSpPr/>
              <p:nvPr/>
            </p:nvSpPr>
            <p:spPr>
              <a:xfrm rot="654591">
                <a:off x="2663013" y="5132243"/>
                <a:ext cx="946087" cy="928402"/>
              </a:xfrm>
              <a:prstGeom prst="teardrop">
                <a:avLst>
                  <a:gd name="adj" fmla="val 151536"/>
                </a:avLst>
              </a:pr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16"/>
              <a:stretch>
                <a:fillRect/>
              </a:stretch>
            </p:blipFill>
            <p:spPr>
              <a:xfrm>
                <a:off x="2872749" y="5156173"/>
                <a:ext cx="383162" cy="383162"/>
              </a:xfrm>
              <a:prstGeom prst="rect">
                <a:avLst/>
              </a:prstGeom>
              <a:ln>
                <a:noFill/>
              </a:ln>
              <a:effectLst>
                <a:outerShdw blurRad="50800" dist="38100" dir="2700000" algn="tl" rotWithShape="0">
                  <a:prstClr val="black">
                    <a:alpha val="40000"/>
                  </a:prstClr>
                </a:outerShdw>
              </a:effectLst>
            </p:spPr>
          </p:pic>
          <p:pic>
            <p:nvPicPr>
              <p:cNvPr id="20" name="Picture 19"/>
              <p:cNvPicPr>
                <a:picLocks noChangeAspect="1"/>
              </p:cNvPicPr>
              <p:nvPr/>
            </p:nvPicPr>
            <p:blipFill>
              <a:blip r:embed="rId9"/>
              <a:stretch>
                <a:fillRect/>
              </a:stretch>
            </p:blipFill>
            <p:spPr>
              <a:xfrm>
                <a:off x="3206163" y="5115245"/>
                <a:ext cx="516377" cy="516377"/>
              </a:xfrm>
              <a:prstGeom prst="rect">
                <a:avLst/>
              </a:prstGeom>
              <a:ln>
                <a:noFill/>
              </a:ln>
              <a:effectLst>
                <a:outerShdw blurRad="50800" dist="38100" dir="2700000" algn="tl" rotWithShape="0">
                  <a:prstClr val="black">
                    <a:alpha val="40000"/>
                  </a:prstClr>
                </a:outerShdw>
              </a:effectLst>
            </p:spPr>
          </p:pic>
          <p:pic>
            <p:nvPicPr>
              <p:cNvPr id="44" name="Picture 43" descr="Image result for facebook round icon 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270" t="10158" r="15264" b="10570"/>
              <a:stretch/>
            </p:blipFill>
            <p:spPr bwMode="auto">
              <a:xfrm>
                <a:off x="2702228" y="5534008"/>
                <a:ext cx="394855" cy="392175"/>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6"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0127" y="5575907"/>
                <a:ext cx="392175" cy="392175"/>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4101" name="Picture 4100"/>
            <p:cNvPicPr>
              <a:picLocks noChangeAspect="1"/>
            </p:cNvPicPr>
            <p:nvPr/>
          </p:nvPicPr>
          <p:blipFill>
            <a:blip r:embed="rId17"/>
            <a:stretch>
              <a:fillRect/>
            </a:stretch>
          </p:blipFill>
          <p:spPr>
            <a:xfrm>
              <a:off x="3969855" y="5265510"/>
              <a:ext cx="402991" cy="403832"/>
            </a:xfrm>
            <a:prstGeom prst="rect">
              <a:avLst/>
            </a:prstGeom>
            <a:effectLst>
              <a:outerShdw blurRad="50800" dist="38100" dir="2700000" algn="tl" rotWithShape="0">
                <a:prstClr val="black">
                  <a:alpha val="40000"/>
                </a:prstClr>
              </a:outerShdw>
            </a:effectLst>
          </p:spPr>
        </p:pic>
        <p:grpSp>
          <p:nvGrpSpPr>
            <p:cNvPr id="125" name="Group 124"/>
            <p:cNvGrpSpPr/>
            <p:nvPr/>
          </p:nvGrpSpPr>
          <p:grpSpPr>
            <a:xfrm rot="13800723">
              <a:off x="4656776" y="5479563"/>
              <a:ext cx="188464" cy="197769"/>
              <a:chOff x="5546604" y="2348061"/>
              <a:chExt cx="188464" cy="197769"/>
            </a:xfrm>
            <a:solidFill>
              <a:srgbClr val="961411"/>
            </a:solidFill>
          </p:grpSpPr>
          <p:sp>
            <p:nvSpPr>
              <p:cNvPr id="126" name="Isosceles Triangle 125"/>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Isosceles Triangle 126"/>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8" name="Group 127"/>
            <p:cNvGrpSpPr/>
            <p:nvPr/>
          </p:nvGrpSpPr>
          <p:grpSpPr>
            <a:xfrm rot="14629496">
              <a:off x="4356236" y="5131581"/>
              <a:ext cx="188464" cy="197769"/>
              <a:chOff x="5546604" y="2348061"/>
              <a:chExt cx="188464" cy="197769"/>
            </a:xfrm>
            <a:solidFill>
              <a:srgbClr val="3375A1"/>
            </a:solidFill>
          </p:grpSpPr>
          <p:sp>
            <p:nvSpPr>
              <p:cNvPr id="129" name="Isosceles Triangle 128"/>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Isosceles Triangle 129"/>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p:cNvGrpSpPr/>
            <p:nvPr/>
          </p:nvGrpSpPr>
          <p:grpSpPr>
            <a:xfrm rot="15380627">
              <a:off x="4068743" y="4944913"/>
              <a:ext cx="188464" cy="197769"/>
              <a:chOff x="5546604" y="2348061"/>
              <a:chExt cx="188464" cy="197769"/>
            </a:xfrm>
            <a:solidFill>
              <a:srgbClr val="002060"/>
            </a:solidFill>
          </p:grpSpPr>
          <p:sp>
            <p:nvSpPr>
              <p:cNvPr id="132" name="Isosceles Triangle 131"/>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Isosceles Triangle 132"/>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133"/>
            <p:cNvGrpSpPr/>
            <p:nvPr/>
          </p:nvGrpSpPr>
          <p:grpSpPr>
            <a:xfrm rot="16536445">
              <a:off x="4120091" y="4645338"/>
              <a:ext cx="188464" cy="197769"/>
              <a:chOff x="5546604" y="2348061"/>
              <a:chExt cx="188464" cy="197769"/>
            </a:xfrm>
            <a:solidFill>
              <a:srgbClr val="CAA52E"/>
            </a:solidFill>
          </p:grpSpPr>
          <p:sp>
            <p:nvSpPr>
              <p:cNvPr id="135" name="Isosceles Triangle 134"/>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Isosceles Triangle 135"/>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p:nvGrpSpPr>
          <p:grpSpPr>
            <a:xfrm rot="16863438">
              <a:off x="4097057" y="4212982"/>
              <a:ext cx="188464" cy="197769"/>
              <a:chOff x="5546604" y="2348061"/>
              <a:chExt cx="188464" cy="197769"/>
            </a:xfrm>
            <a:solidFill>
              <a:srgbClr val="BE5108"/>
            </a:solidFill>
          </p:grpSpPr>
          <p:sp>
            <p:nvSpPr>
              <p:cNvPr id="138" name="Isosceles Triangle 137"/>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Isosceles Triangle 138"/>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p:cNvGrpSpPr/>
            <p:nvPr/>
          </p:nvGrpSpPr>
          <p:grpSpPr>
            <a:xfrm rot="17522496">
              <a:off x="4108690" y="3810090"/>
              <a:ext cx="188464" cy="197769"/>
              <a:chOff x="5546604" y="2348061"/>
              <a:chExt cx="188464" cy="197769"/>
            </a:xfrm>
            <a:solidFill>
              <a:srgbClr val="FF6433"/>
            </a:solidFill>
          </p:grpSpPr>
          <p:sp>
            <p:nvSpPr>
              <p:cNvPr id="141" name="Isosceles Triangle 140"/>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Isosceles Triangle 141"/>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7" name="Elbow Connector 156"/>
            <p:cNvCxnSpPr>
              <a:stCxn id="9" idx="0"/>
            </p:cNvCxnSpPr>
            <p:nvPr/>
          </p:nvCxnSpPr>
          <p:spPr>
            <a:xfrm rot="16200000" flipV="1">
              <a:off x="2532239" y="2338860"/>
              <a:ext cx="948327" cy="1668510"/>
            </a:xfrm>
            <a:prstGeom prst="bentConnector2">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61" name="Elbow Connector 160"/>
            <p:cNvCxnSpPr/>
            <p:nvPr/>
          </p:nvCxnSpPr>
          <p:spPr>
            <a:xfrm rot="10800000">
              <a:off x="2171846" y="3228549"/>
              <a:ext cx="1634889" cy="892540"/>
            </a:xfrm>
            <a:prstGeom prst="bentConnector3">
              <a:avLst>
                <a:gd name="adj1" fmla="val 50000"/>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65" name="Elbow Connector 164"/>
            <p:cNvCxnSpPr>
              <a:stCxn id="25" idx="1"/>
            </p:cNvCxnSpPr>
            <p:nvPr/>
          </p:nvCxnSpPr>
          <p:spPr>
            <a:xfrm rot="10800000">
              <a:off x="2172147" y="3778208"/>
              <a:ext cx="1462350" cy="1019427"/>
            </a:xfrm>
            <a:prstGeom prst="bentConnector3">
              <a:avLst>
                <a:gd name="adj1" fmla="val 25564"/>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73" name="Elbow Connector 172"/>
            <p:cNvCxnSpPr>
              <a:stCxn id="58" idx="5"/>
            </p:cNvCxnSpPr>
            <p:nvPr/>
          </p:nvCxnSpPr>
          <p:spPr>
            <a:xfrm rot="16200000" flipV="1">
              <a:off x="2110647" y="4243647"/>
              <a:ext cx="823963" cy="713356"/>
            </a:xfrm>
            <a:prstGeom prst="bentConnector3">
              <a:avLst>
                <a:gd name="adj1" fmla="val 99748"/>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86" name="Elbow Connector 185"/>
            <p:cNvCxnSpPr>
              <a:stCxn id="4101" idx="2"/>
            </p:cNvCxnSpPr>
            <p:nvPr/>
          </p:nvCxnSpPr>
          <p:spPr>
            <a:xfrm rot="5400000" flipH="1">
              <a:off x="3001085" y="4499077"/>
              <a:ext cx="330643" cy="2009888"/>
            </a:xfrm>
            <a:prstGeom prst="bentConnector4">
              <a:avLst>
                <a:gd name="adj1" fmla="val -104105"/>
                <a:gd name="adj2" fmla="val 84297"/>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4" name="Elbow Connector 193"/>
            <p:cNvCxnSpPr>
              <a:stCxn id="11" idx="2"/>
            </p:cNvCxnSpPr>
            <p:nvPr/>
          </p:nvCxnSpPr>
          <p:spPr>
            <a:xfrm rot="5400000">
              <a:off x="3242450" y="4950530"/>
              <a:ext cx="184943" cy="2337942"/>
            </a:xfrm>
            <a:prstGeom prst="bentConnector2">
              <a:avLst/>
            </a:prstGeom>
            <a:ln>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22" name="TextBox 221"/>
            <p:cNvSpPr txBox="1"/>
            <p:nvPr/>
          </p:nvSpPr>
          <p:spPr>
            <a:xfrm>
              <a:off x="273268" y="2192363"/>
              <a:ext cx="1886157" cy="677108"/>
            </a:xfrm>
            <a:prstGeom prst="rect">
              <a:avLst/>
            </a:prstGeom>
            <a:noFill/>
          </p:spPr>
          <p:txBody>
            <a:bodyPr wrap="square" rtlCol="0">
              <a:spAutoFit/>
            </a:bodyPr>
            <a:lstStyle/>
            <a:p>
              <a:pPr algn="r"/>
              <a:r>
                <a:rPr lang="en-US" sz="1400" b="1" dirty="0" smtClean="0">
                  <a:solidFill>
                    <a:schemeClr val="accent6">
                      <a:lumMod val="50000"/>
                    </a:schemeClr>
                  </a:solidFill>
                </a:rPr>
                <a:t>Instagram:</a:t>
              </a:r>
            </a:p>
            <a:p>
              <a:pPr algn="r"/>
              <a:r>
                <a:rPr lang="en-US" sz="1200" dirty="0" smtClean="0"/>
                <a:t>Stories, Carousel with link in bio</a:t>
              </a:r>
              <a:endParaRPr lang="en-US" sz="900" dirty="0"/>
            </a:p>
          </p:txBody>
        </p:sp>
        <p:sp>
          <p:nvSpPr>
            <p:cNvPr id="223" name="TextBox 222"/>
            <p:cNvSpPr txBox="1"/>
            <p:nvPr/>
          </p:nvSpPr>
          <p:spPr>
            <a:xfrm>
              <a:off x="301750" y="2805734"/>
              <a:ext cx="1886157" cy="677108"/>
            </a:xfrm>
            <a:prstGeom prst="rect">
              <a:avLst/>
            </a:prstGeom>
            <a:noFill/>
          </p:spPr>
          <p:txBody>
            <a:bodyPr wrap="square" rtlCol="0">
              <a:spAutoFit/>
            </a:bodyPr>
            <a:lstStyle/>
            <a:p>
              <a:pPr algn="r"/>
              <a:r>
                <a:rPr lang="en-US" sz="1400" b="1" dirty="0" smtClean="0">
                  <a:solidFill>
                    <a:schemeClr val="accent6">
                      <a:lumMod val="50000"/>
                    </a:schemeClr>
                  </a:solidFill>
                </a:rPr>
                <a:t>Email:</a:t>
              </a:r>
            </a:p>
            <a:p>
              <a:pPr algn="r"/>
              <a:r>
                <a:rPr lang="en-US" sz="1200" dirty="0" smtClean="0"/>
                <a:t>Newsletter, preferably in text, mentioning all assets</a:t>
              </a:r>
              <a:endParaRPr lang="en-US" sz="900" dirty="0"/>
            </a:p>
          </p:txBody>
        </p:sp>
        <p:sp>
          <p:nvSpPr>
            <p:cNvPr id="224" name="TextBox 223"/>
            <p:cNvSpPr txBox="1"/>
            <p:nvPr/>
          </p:nvSpPr>
          <p:spPr>
            <a:xfrm>
              <a:off x="274227" y="3432613"/>
              <a:ext cx="1886157" cy="492443"/>
            </a:xfrm>
            <a:prstGeom prst="rect">
              <a:avLst/>
            </a:prstGeom>
            <a:noFill/>
          </p:spPr>
          <p:txBody>
            <a:bodyPr wrap="square" rtlCol="0">
              <a:spAutoFit/>
            </a:bodyPr>
            <a:lstStyle/>
            <a:p>
              <a:pPr algn="r"/>
              <a:r>
                <a:rPr lang="en-US" sz="1400" b="1" dirty="0" smtClean="0">
                  <a:solidFill>
                    <a:schemeClr val="accent6">
                      <a:lumMod val="50000"/>
                    </a:schemeClr>
                  </a:solidFill>
                </a:rPr>
                <a:t>Snapchat:</a:t>
              </a:r>
            </a:p>
            <a:p>
              <a:pPr algn="r"/>
              <a:r>
                <a:rPr lang="en-US" sz="1200" dirty="0" smtClean="0"/>
                <a:t>POV story teasers</a:t>
              </a:r>
              <a:endParaRPr lang="en-US" sz="900" dirty="0"/>
            </a:p>
          </p:txBody>
        </p:sp>
        <p:sp>
          <p:nvSpPr>
            <p:cNvPr id="225" name="TextBox 224"/>
            <p:cNvSpPr txBox="1"/>
            <p:nvPr/>
          </p:nvSpPr>
          <p:spPr>
            <a:xfrm>
              <a:off x="290276" y="3891055"/>
              <a:ext cx="1886157" cy="1231106"/>
            </a:xfrm>
            <a:prstGeom prst="rect">
              <a:avLst/>
            </a:prstGeom>
            <a:noFill/>
          </p:spPr>
          <p:txBody>
            <a:bodyPr wrap="square" rtlCol="0">
              <a:spAutoFit/>
            </a:bodyPr>
            <a:lstStyle/>
            <a:p>
              <a:pPr algn="r"/>
              <a:r>
                <a:rPr lang="en-US" sz="1400" b="1" dirty="0" smtClean="0">
                  <a:solidFill>
                    <a:schemeClr val="accent6">
                      <a:lumMod val="50000"/>
                    </a:schemeClr>
                  </a:solidFill>
                </a:rPr>
                <a:t>Communities:</a:t>
              </a:r>
            </a:p>
            <a:p>
              <a:pPr algn="r"/>
              <a:r>
                <a:rPr lang="en-US" sz="1200" dirty="0" smtClean="0"/>
                <a:t>Engage in discussions on Facebook &amp; LinkedIn groups, </a:t>
              </a:r>
              <a:r>
                <a:rPr lang="en-US" sz="1200" dirty="0" err="1" smtClean="0"/>
                <a:t>SubReddit</a:t>
              </a:r>
              <a:r>
                <a:rPr lang="en-US" sz="1200" dirty="0" smtClean="0"/>
                <a:t> pages, Slack communities. Subtly mention assets.</a:t>
              </a:r>
            </a:p>
          </p:txBody>
        </p:sp>
        <p:sp>
          <p:nvSpPr>
            <p:cNvPr id="231" name="TextBox 230"/>
            <p:cNvSpPr txBox="1"/>
            <p:nvPr/>
          </p:nvSpPr>
          <p:spPr>
            <a:xfrm>
              <a:off x="275305" y="5053315"/>
              <a:ext cx="1886157" cy="861774"/>
            </a:xfrm>
            <a:prstGeom prst="rect">
              <a:avLst/>
            </a:prstGeom>
            <a:noFill/>
          </p:spPr>
          <p:txBody>
            <a:bodyPr wrap="square" rtlCol="0">
              <a:spAutoFit/>
            </a:bodyPr>
            <a:lstStyle/>
            <a:p>
              <a:pPr algn="r"/>
              <a:r>
                <a:rPr lang="en-US" sz="1400" b="1" dirty="0" smtClean="0">
                  <a:solidFill>
                    <a:schemeClr val="accent6">
                      <a:lumMod val="50000"/>
                    </a:schemeClr>
                  </a:solidFill>
                </a:rPr>
                <a:t>Industry Forums:</a:t>
              </a:r>
            </a:p>
            <a:p>
              <a:pPr algn="r"/>
              <a:r>
                <a:rPr lang="en-US" sz="1200" dirty="0" smtClean="0"/>
                <a:t>Identify niche forums with relevant audience. Distribute content links.</a:t>
              </a:r>
            </a:p>
          </p:txBody>
        </p:sp>
        <p:sp>
          <p:nvSpPr>
            <p:cNvPr id="233" name="TextBox 232"/>
            <p:cNvSpPr txBox="1"/>
            <p:nvPr/>
          </p:nvSpPr>
          <p:spPr>
            <a:xfrm>
              <a:off x="290276" y="5879601"/>
              <a:ext cx="1886157" cy="861774"/>
            </a:xfrm>
            <a:prstGeom prst="rect">
              <a:avLst/>
            </a:prstGeom>
            <a:noFill/>
          </p:spPr>
          <p:txBody>
            <a:bodyPr wrap="square" rtlCol="0">
              <a:spAutoFit/>
            </a:bodyPr>
            <a:lstStyle/>
            <a:p>
              <a:pPr algn="r"/>
              <a:r>
                <a:rPr lang="en-US" sz="1400" b="1" dirty="0" err="1" smtClean="0">
                  <a:solidFill>
                    <a:schemeClr val="accent6">
                      <a:lumMod val="50000"/>
                    </a:schemeClr>
                  </a:solidFill>
                </a:rPr>
                <a:t>Quora</a:t>
              </a:r>
              <a:r>
                <a:rPr lang="en-US" sz="1400" b="1" dirty="0" smtClean="0">
                  <a:solidFill>
                    <a:schemeClr val="accent6">
                      <a:lumMod val="50000"/>
                    </a:schemeClr>
                  </a:solidFill>
                </a:rPr>
                <a:t>:</a:t>
              </a:r>
            </a:p>
            <a:p>
              <a:pPr algn="r"/>
              <a:r>
                <a:rPr lang="en-US" sz="1200" dirty="0" smtClean="0"/>
                <a:t>Gain </a:t>
              </a:r>
              <a:r>
                <a:rPr lang="en-US" sz="1200" dirty="0" err="1" smtClean="0"/>
                <a:t>upvotes</a:t>
              </a:r>
              <a:r>
                <a:rPr lang="en-US" sz="1200" dirty="0" smtClean="0"/>
                <a:t> by answering relevant queries with links to your valuable content.</a:t>
              </a:r>
            </a:p>
          </p:txBody>
        </p:sp>
      </p:grpSp>
      <p:grpSp>
        <p:nvGrpSpPr>
          <p:cNvPr id="269" name="Group 268"/>
          <p:cNvGrpSpPr/>
          <p:nvPr/>
        </p:nvGrpSpPr>
        <p:grpSpPr>
          <a:xfrm>
            <a:off x="3019938" y="1613708"/>
            <a:ext cx="5994860" cy="4957630"/>
            <a:chOff x="3019938" y="1613708"/>
            <a:chExt cx="5994860" cy="4957630"/>
          </a:xfrm>
        </p:grpSpPr>
        <p:grpSp>
          <p:nvGrpSpPr>
            <p:cNvPr id="241" name="Group 240"/>
            <p:cNvGrpSpPr/>
            <p:nvPr/>
          </p:nvGrpSpPr>
          <p:grpSpPr>
            <a:xfrm rot="6076802">
              <a:off x="5969959" y="6378221"/>
              <a:ext cx="188464" cy="197769"/>
              <a:chOff x="5546604" y="2348061"/>
              <a:chExt cx="188464" cy="197769"/>
            </a:xfrm>
            <a:solidFill>
              <a:srgbClr val="41719C"/>
            </a:solidFill>
          </p:grpSpPr>
          <p:sp>
            <p:nvSpPr>
              <p:cNvPr id="242" name="Isosceles Triangle 241"/>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Isosceles Triangle 242"/>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6" name="Group 265"/>
            <p:cNvGrpSpPr/>
            <p:nvPr/>
          </p:nvGrpSpPr>
          <p:grpSpPr>
            <a:xfrm>
              <a:off x="3019938" y="1613708"/>
              <a:ext cx="5994860" cy="1539347"/>
              <a:chOff x="3019938" y="1613708"/>
              <a:chExt cx="5994860" cy="1539347"/>
            </a:xfrm>
          </p:grpSpPr>
          <p:grpSp>
            <p:nvGrpSpPr>
              <p:cNvPr id="259" name="Group 258"/>
              <p:cNvGrpSpPr/>
              <p:nvPr/>
            </p:nvGrpSpPr>
            <p:grpSpPr>
              <a:xfrm>
                <a:off x="7430621" y="1820906"/>
                <a:ext cx="1584177" cy="1332149"/>
                <a:chOff x="7430621" y="1820906"/>
                <a:chExt cx="1584177" cy="1332149"/>
              </a:xfrm>
            </p:grpSpPr>
            <p:pic>
              <p:nvPicPr>
                <p:cNvPr id="170" name="Picture 169"/>
                <p:cNvPicPr>
                  <a:picLocks noChangeAspect="1"/>
                </p:cNvPicPr>
                <p:nvPr/>
              </p:nvPicPr>
              <p:blipFill>
                <a:blip r:embed="rId18"/>
                <a:stretch>
                  <a:fillRect/>
                </a:stretch>
              </p:blipFill>
              <p:spPr>
                <a:xfrm>
                  <a:off x="7513637" y="2500129"/>
                  <a:ext cx="652926" cy="652926"/>
                </a:xfrm>
                <a:prstGeom prst="rect">
                  <a:avLst/>
                </a:prstGeom>
                <a:effectLst>
                  <a:outerShdw blurRad="50800" dist="38100" dir="2700000" algn="tl" rotWithShape="0">
                    <a:prstClr val="black">
                      <a:alpha val="40000"/>
                    </a:prstClr>
                  </a:outerShdw>
                </a:effectLst>
              </p:spPr>
            </p:pic>
            <p:sp>
              <p:nvSpPr>
                <p:cNvPr id="236" name="TextBox 235"/>
                <p:cNvSpPr txBox="1"/>
                <p:nvPr/>
              </p:nvSpPr>
              <p:spPr>
                <a:xfrm>
                  <a:off x="7430621" y="1820906"/>
                  <a:ext cx="1584177" cy="677108"/>
                </a:xfrm>
                <a:prstGeom prst="rect">
                  <a:avLst/>
                </a:prstGeom>
                <a:noFill/>
              </p:spPr>
              <p:txBody>
                <a:bodyPr wrap="square" rtlCol="0">
                  <a:spAutoFit/>
                </a:bodyPr>
                <a:lstStyle/>
                <a:p>
                  <a:r>
                    <a:rPr lang="en-US" sz="1400" b="1" dirty="0" smtClean="0"/>
                    <a:t>Social Schedulers</a:t>
                  </a:r>
                </a:p>
                <a:p>
                  <a:r>
                    <a:rPr lang="en-US" sz="1200" dirty="0" smtClean="0"/>
                    <a:t>Higher reach, relevant audience</a:t>
                  </a:r>
                  <a:endParaRPr lang="en-US" sz="900" dirty="0"/>
                </a:p>
              </p:txBody>
            </p:sp>
          </p:grpSp>
          <p:grpSp>
            <p:nvGrpSpPr>
              <p:cNvPr id="244" name="Group 243"/>
              <p:cNvGrpSpPr/>
              <p:nvPr/>
            </p:nvGrpSpPr>
            <p:grpSpPr>
              <a:xfrm rot="15093639">
                <a:off x="4890624" y="2205266"/>
                <a:ext cx="188464" cy="197769"/>
                <a:chOff x="5546604" y="2348061"/>
                <a:chExt cx="188464" cy="197769"/>
              </a:xfrm>
              <a:solidFill>
                <a:srgbClr val="41719C"/>
              </a:solidFill>
            </p:grpSpPr>
            <p:sp>
              <p:nvSpPr>
                <p:cNvPr id="245" name="Isosceles Triangle 244"/>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Isosceles Triangle 245"/>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7" name="Group 246"/>
              <p:cNvGrpSpPr/>
              <p:nvPr/>
            </p:nvGrpSpPr>
            <p:grpSpPr>
              <a:xfrm rot="18845430">
                <a:off x="7181055" y="2251671"/>
                <a:ext cx="188464" cy="197769"/>
                <a:chOff x="5546604" y="2348061"/>
                <a:chExt cx="188464" cy="197769"/>
              </a:xfrm>
              <a:solidFill>
                <a:srgbClr val="41719C"/>
              </a:solidFill>
            </p:grpSpPr>
            <p:sp>
              <p:nvSpPr>
                <p:cNvPr id="248" name="Isosceles Triangle 247"/>
                <p:cNvSpPr/>
                <p:nvPr/>
              </p:nvSpPr>
              <p:spPr>
                <a:xfrm rot="10149077">
                  <a:off x="5546604" y="2348061"/>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Isosceles Triangle 248"/>
                <p:cNvSpPr/>
                <p:nvPr/>
              </p:nvSpPr>
              <p:spPr>
                <a:xfrm rot="10149077">
                  <a:off x="5569319" y="2465249"/>
                  <a:ext cx="165749" cy="805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2" name="Group 261"/>
              <p:cNvGrpSpPr/>
              <p:nvPr/>
            </p:nvGrpSpPr>
            <p:grpSpPr>
              <a:xfrm>
                <a:off x="3019938" y="1613708"/>
                <a:ext cx="1716313" cy="1510065"/>
                <a:chOff x="3019938" y="1613708"/>
                <a:chExt cx="1716313" cy="1510065"/>
              </a:xfrm>
            </p:grpSpPr>
            <p:sp>
              <p:nvSpPr>
                <p:cNvPr id="234" name="TextBox 233"/>
                <p:cNvSpPr txBox="1"/>
                <p:nvPr/>
              </p:nvSpPr>
              <p:spPr>
                <a:xfrm>
                  <a:off x="3019938" y="1613708"/>
                  <a:ext cx="1716313" cy="892552"/>
                </a:xfrm>
                <a:prstGeom prst="rect">
                  <a:avLst/>
                </a:prstGeom>
                <a:noFill/>
              </p:spPr>
              <p:txBody>
                <a:bodyPr wrap="square" rtlCol="0">
                  <a:spAutoFit/>
                </a:bodyPr>
                <a:lstStyle/>
                <a:p>
                  <a:pPr algn="r"/>
                  <a:r>
                    <a:rPr lang="en-US" sz="1400" b="1" dirty="0" smtClean="0"/>
                    <a:t>Audience Intelligence Tools</a:t>
                  </a:r>
                </a:p>
                <a:p>
                  <a:pPr algn="r"/>
                  <a:r>
                    <a:rPr lang="en-US" sz="1200" dirty="0" smtClean="0"/>
                    <a:t>Map audience personas with certainty</a:t>
                  </a:r>
                  <a:endParaRPr lang="en-US" sz="900" dirty="0"/>
                </a:p>
              </p:txBody>
            </p:sp>
            <p:pic>
              <p:nvPicPr>
                <p:cNvPr id="239" name="Picture 238"/>
                <p:cNvPicPr>
                  <a:picLocks noChangeAspect="1"/>
                </p:cNvPicPr>
                <p:nvPr/>
              </p:nvPicPr>
              <p:blipFill>
                <a:blip r:embed="rId19"/>
                <a:stretch>
                  <a:fillRect/>
                </a:stretch>
              </p:blipFill>
              <p:spPr>
                <a:xfrm>
                  <a:off x="4070936" y="2506678"/>
                  <a:ext cx="617095" cy="617095"/>
                </a:xfrm>
                <a:prstGeom prst="rect">
                  <a:avLst/>
                </a:prstGeom>
                <a:effectLst>
                  <a:outerShdw blurRad="50800" dist="38100" dir="2700000" algn="tl" rotWithShape="0">
                    <a:prstClr val="black">
                      <a:alpha val="40000"/>
                    </a:prstClr>
                  </a:outerShdw>
                </a:effectLst>
              </p:spPr>
            </p:pic>
          </p:grpSp>
        </p:grpSp>
      </p:grpSp>
      <p:grpSp>
        <p:nvGrpSpPr>
          <p:cNvPr id="274" name="Group 273"/>
          <p:cNvGrpSpPr/>
          <p:nvPr/>
        </p:nvGrpSpPr>
        <p:grpSpPr>
          <a:xfrm>
            <a:off x="-19688" y="1085971"/>
            <a:ext cx="2542316" cy="1111824"/>
            <a:chOff x="-19688" y="1085971"/>
            <a:chExt cx="2542316" cy="1111824"/>
          </a:xfrm>
        </p:grpSpPr>
        <p:pic>
          <p:nvPicPr>
            <p:cNvPr id="288" name="Picture 287"/>
            <p:cNvPicPr>
              <a:picLocks noChangeAspect="1"/>
            </p:cNvPicPr>
            <p:nvPr/>
          </p:nvPicPr>
          <p:blipFill rotWithShape="1">
            <a:blip r:embed="rId20"/>
            <a:srcRect t="35116" r="30615"/>
            <a:stretch/>
          </p:blipFill>
          <p:spPr>
            <a:xfrm rot="10800000">
              <a:off x="-3604" y="1085971"/>
              <a:ext cx="1060244" cy="961984"/>
            </a:xfrm>
            <a:prstGeom prst="rect">
              <a:avLst/>
            </a:prstGeom>
          </p:spPr>
        </p:pic>
        <p:grpSp>
          <p:nvGrpSpPr>
            <p:cNvPr id="264" name="Group 263"/>
            <p:cNvGrpSpPr/>
            <p:nvPr/>
          </p:nvGrpSpPr>
          <p:grpSpPr>
            <a:xfrm>
              <a:off x="-19688" y="1454713"/>
              <a:ext cx="2542316" cy="743082"/>
              <a:chOff x="-19688" y="1454713"/>
              <a:chExt cx="2542316" cy="743082"/>
            </a:xfrm>
          </p:grpSpPr>
          <p:sp>
            <p:nvSpPr>
              <p:cNvPr id="263" name="Bent Arrow 262"/>
              <p:cNvSpPr/>
              <p:nvPr/>
            </p:nvSpPr>
            <p:spPr>
              <a:xfrm rot="16200000" flipH="1">
                <a:off x="360844" y="1618114"/>
                <a:ext cx="416689" cy="742674"/>
              </a:xfrm>
              <a:prstGeom prst="bentArrow">
                <a:avLst>
                  <a:gd name="adj1" fmla="val 16640"/>
                  <a:gd name="adj2" fmla="val 25000"/>
                  <a:gd name="adj3" fmla="val 25000"/>
                  <a:gd name="adj4" fmla="val 43750"/>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7" name="TextBox 276"/>
              <p:cNvSpPr txBox="1"/>
              <p:nvPr/>
            </p:nvSpPr>
            <p:spPr>
              <a:xfrm>
                <a:off x="-19688" y="1454713"/>
                <a:ext cx="2542316" cy="523220"/>
              </a:xfrm>
              <a:prstGeom prst="rect">
                <a:avLst/>
              </a:prstGeom>
              <a:noFill/>
            </p:spPr>
            <p:txBody>
              <a:bodyPr wrap="square" rtlCol="0">
                <a:spAutoFit/>
              </a:bodyPr>
              <a:lstStyle/>
              <a:p>
                <a:pPr algn="r"/>
                <a:r>
                  <a:rPr lang="en-US" sz="1400" dirty="0" smtClean="0">
                    <a:latin typeface="Cooper Black" panose="0208090404030B020404" pitchFamily="18" charset="0"/>
                  </a:rPr>
                  <a:t>This is where you require INFLUENCERS!</a:t>
                </a:r>
                <a:endParaRPr lang="en-US" sz="1400" dirty="0">
                  <a:latin typeface="Cooper Black" panose="0208090404030B020404" pitchFamily="18" charset="0"/>
                </a:endParaRPr>
              </a:p>
            </p:txBody>
          </p:sp>
        </p:grpSp>
      </p:grpSp>
      <p:grpSp>
        <p:nvGrpSpPr>
          <p:cNvPr id="18" name="Group 17"/>
          <p:cNvGrpSpPr/>
          <p:nvPr/>
        </p:nvGrpSpPr>
        <p:grpSpPr>
          <a:xfrm>
            <a:off x="4285618" y="2577304"/>
            <a:ext cx="3600765" cy="3365284"/>
            <a:chOff x="4290665" y="2120634"/>
            <a:chExt cx="3600765" cy="3365284"/>
          </a:xfrm>
        </p:grpSpPr>
        <p:pic>
          <p:nvPicPr>
            <p:cNvPr id="14" name="Picture 13"/>
            <p:cNvPicPr>
              <a:picLocks noChangeAspect="1"/>
            </p:cNvPicPr>
            <p:nvPr/>
          </p:nvPicPr>
          <p:blipFill>
            <a:blip r:embed="rId21">
              <a:lum bright="70000" contrast="-70000"/>
              <a:extLst>
                <a:ext uri="{BEBA8EAE-BF5A-486C-A8C5-ECC9F3942E4B}">
                  <a14:imgProps xmlns:a14="http://schemas.microsoft.com/office/drawing/2010/main">
                    <a14:imgLayer r:embed="rId22">
                      <a14:imgEffect>
                        <a14:artisticGlowEdges/>
                      </a14:imgEffect>
                    </a14:imgLayer>
                  </a14:imgProps>
                </a:ext>
              </a:extLst>
            </a:blip>
            <a:stretch>
              <a:fillRect/>
            </a:stretch>
          </p:blipFill>
          <p:spPr>
            <a:xfrm>
              <a:off x="4290665" y="2120634"/>
              <a:ext cx="3600765" cy="3365284"/>
            </a:xfrm>
            <a:prstGeom prst="rect">
              <a:avLst/>
            </a:prstGeom>
          </p:spPr>
        </p:pic>
        <p:pic>
          <p:nvPicPr>
            <p:cNvPr id="16" name="Picture 15"/>
            <p:cNvPicPr>
              <a:picLocks noChangeAspect="1"/>
            </p:cNvPicPr>
            <p:nvPr/>
          </p:nvPicPr>
          <p:blipFill>
            <a:blip r:embed="rId23"/>
            <a:stretch>
              <a:fillRect/>
            </a:stretch>
          </p:blipFill>
          <p:spPr>
            <a:xfrm>
              <a:off x="5122934" y="2825162"/>
              <a:ext cx="1956228" cy="1956228"/>
            </a:xfrm>
            <a:prstGeom prst="rect">
              <a:avLst/>
            </a:prstGeom>
          </p:spPr>
        </p:pic>
        <p:sp>
          <p:nvSpPr>
            <p:cNvPr id="17" name="TextBox 16"/>
            <p:cNvSpPr txBox="1"/>
            <p:nvPr/>
          </p:nvSpPr>
          <p:spPr>
            <a:xfrm>
              <a:off x="5519496" y="3504496"/>
              <a:ext cx="1149627" cy="646331"/>
            </a:xfrm>
            <a:prstGeom prst="rect">
              <a:avLst/>
            </a:prstGeom>
            <a:noFill/>
          </p:spPr>
          <p:txBody>
            <a:bodyPr wrap="square" rtlCol="0">
              <a:spAutoFit/>
            </a:bodyPr>
            <a:lstStyle/>
            <a:p>
              <a:pPr algn="ctr"/>
              <a:r>
                <a:rPr lang="en-US" b="1" dirty="0" smtClean="0"/>
                <a:t>ORIGINAL CONTENT</a:t>
              </a:r>
              <a:endParaRPr lang="en-US" b="1" dirty="0"/>
            </a:p>
          </p:txBody>
        </p:sp>
      </p:grpSp>
      <p:grpSp>
        <p:nvGrpSpPr>
          <p:cNvPr id="270" name="Group 269"/>
          <p:cNvGrpSpPr/>
          <p:nvPr/>
        </p:nvGrpSpPr>
        <p:grpSpPr>
          <a:xfrm>
            <a:off x="4427938" y="2369508"/>
            <a:ext cx="3612512" cy="3996945"/>
            <a:chOff x="4427938" y="2369508"/>
            <a:chExt cx="3612512" cy="3996945"/>
          </a:xfrm>
        </p:grpSpPr>
        <p:sp>
          <p:nvSpPr>
            <p:cNvPr id="30" name="TextBox 29"/>
            <p:cNvSpPr txBox="1"/>
            <p:nvPr/>
          </p:nvSpPr>
          <p:spPr>
            <a:xfrm rot="3534012">
              <a:off x="5924952" y="2905998"/>
              <a:ext cx="1473089" cy="400110"/>
            </a:xfrm>
            <a:prstGeom prst="rect">
              <a:avLst/>
            </a:prstGeom>
            <a:noFill/>
          </p:spPr>
          <p:txBody>
            <a:bodyPr wrap="square" rtlCol="0">
              <a:spAutoFit/>
            </a:bodyPr>
            <a:lstStyle/>
            <a:p>
              <a:pPr algn="ctr"/>
              <a:r>
                <a:rPr lang="en-US" sz="2000" b="1" dirty="0" smtClean="0"/>
                <a:t>RESHARE</a:t>
              </a:r>
              <a:r>
                <a:rPr lang="en-US" sz="1200" b="1" dirty="0" smtClean="0"/>
                <a:t> </a:t>
              </a:r>
              <a:endParaRPr lang="en-US" sz="1200" b="1" dirty="0"/>
            </a:p>
          </p:txBody>
        </p:sp>
        <p:sp>
          <p:nvSpPr>
            <p:cNvPr id="31" name="TextBox 30"/>
            <p:cNvSpPr txBox="1"/>
            <p:nvPr/>
          </p:nvSpPr>
          <p:spPr>
            <a:xfrm>
              <a:off x="6567361" y="4878789"/>
              <a:ext cx="1473089" cy="400110"/>
            </a:xfrm>
            <a:prstGeom prst="rect">
              <a:avLst/>
            </a:prstGeom>
            <a:noFill/>
          </p:spPr>
          <p:txBody>
            <a:bodyPr wrap="square" rtlCol="0">
              <a:spAutoFit/>
            </a:bodyPr>
            <a:lstStyle/>
            <a:p>
              <a:pPr algn="ctr"/>
              <a:r>
                <a:rPr lang="en-US" sz="2000" b="1" dirty="0" smtClean="0"/>
                <a:t>REPOST</a:t>
              </a:r>
              <a:endParaRPr lang="en-US" sz="1200" b="1" dirty="0"/>
            </a:p>
          </p:txBody>
        </p:sp>
        <p:sp>
          <p:nvSpPr>
            <p:cNvPr id="32" name="TextBox 31"/>
            <p:cNvSpPr txBox="1"/>
            <p:nvPr/>
          </p:nvSpPr>
          <p:spPr>
            <a:xfrm rot="18117392">
              <a:off x="3891448" y="4337932"/>
              <a:ext cx="1473089" cy="400110"/>
            </a:xfrm>
            <a:prstGeom prst="rect">
              <a:avLst/>
            </a:prstGeom>
            <a:noFill/>
          </p:spPr>
          <p:txBody>
            <a:bodyPr wrap="square" rtlCol="0">
              <a:spAutoFit/>
            </a:bodyPr>
            <a:lstStyle/>
            <a:p>
              <a:pPr algn="ctr"/>
              <a:r>
                <a:rPr lang="en-US" sz="2000" b="1" dirty="0" smtClean="0"/>
                <a:t>REMIX</a:t>
              </a:r>
              <a:endParaRPr lang="en-US" sz="1200" b="1" dirty="0"/>
            </a:p>
          </p:txBody>
        </p:sp>
        <p:sp>
          <p:nvSpPr>
            <p:cNvPr id="33" name="TextBox 32"/>
            <p:cNvSpPr txBox="1"/>
            <p:nvPr/>
          </p:nvSpPr>
          <p:spPr>
            <a:xfrm>
              <a:off x="5498265" y="5627789"/>
              <a:ext cx="1191693" cy="738664"/>
            </a:xfrm>
            <a:prstGeom prst="rect">
              <a:avLst/>
            </a:prstGeom>
            <a:noFill/>
          </p:spPr>
          <p:txBody>
            <a:bodyPr wrap="square" rtlCol="0">
              <a:spAutoFit/>
            </a:bodyPr>
            <a:lstStyle/>
            <a:p>
              <a:pPr algn="ctr"/>
              <a:r>
                <a:rPr lang="en-US" sz="1400" b="1" dirty="0" smtClean="0"/>
                <a:t>3R’s of Content Distribution</a:t>
              </a:r>
              <a:endParaRPr lang="en-US" sz="1000" b="1" dirty="0"/>
            </a:p>
          </p:txBody>
        </p:sp>
      </p:grpSp>
      <p:sp>
        <p:nvSpPr>
          <p:cNvPr id="2" name="Title 1"/>
          <p:cNvSpPr>
            <a:spLocks noGrp="1"/>
          </p:cNvSpPr>
          <p:nvPr>
            <p:ph type="title"/>
          </p:nvPr>
        </p:nvSpPr>
        <p:spPr>
          <a:xfrm>
            <a:off x="197850" y="466191"/>
            <a:ext cx="5190418" cy="511901"/>
          </a:xfrm>
        </p:spPr>
        <p:txBody>
          <a:bodyPr>
            <a:normAutofit fontScale="90000"/>
          </a:bodyPr>
          <a:lstStyle/>
          <a:p>
            <a:r>
              <a:rPr lang="en-US" dirty="0" smtClean="0"/>
              <a:t>The Content Distribution Circle</a:t>
            </a:r>
            <a:endParaRPr lang="en-US" dirty="0"/>
          </a:p>
        </p:txBody>
      </p:sp>
      <p:pic>
        <p:nvPicPr>
          <p:cNvPr id="144" name="Picture 143"/>
          <p:cNvPicPr>
            <a:picLocks noChangeAspect="1"/>
          </p:cNvPicPr>
          <p:nvPr/>
        </p:nvPicPr>
        <p:blipFill>
          <a:blip r:embed="rId24"/>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116837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0"/>
                                        </p:tgtEl>
                                        <p:attrNameLst>
                                          <p:attrName>style.visibility</p:attrName>
                                        </p:attrNameLst>
                                      </p:cBhvr>
                                      <p:to>
                                        <p:strVal val="visible"/>
                                      </p:to>
                                    </p:set>
                                    <p:animEffect transition="in" filter="fade">
                                      <p:cBhvr>
                                        <p:cTn id="7" dur="500"/>
                                        <p:tgtEl>
                                          <p:spTgt spid="2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5"/>
                                        </p:tgtEl>
                                        <p:attrNameLst>
                                          <p:attrName>style.visibility</p:attrName>
                                        </p:attrNameLst>
                                      </p:cBhvr>
                                      <p:to>
                                        <p:strVal val="visible"/>
                                      </p:to>
                                    </p:set>
                                    <p:animEffect transition="in" filter="fade">
                                      <p:cBhvr>
                                        <p:cTn id="12" dur="500"/>
                                        <p:tgtEl>
                                          <p:spTgt spid="26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7"/>
                                        </p:tgtEl>
                                        <p:attrNameLst>
                                          <p:attrName>style.visibility</p:attrName>
                                        </p:attrNameLst>
                                      </p:cBhvr>
                                      <p:to>
                                        <p:strVal val="visible"/>
                                      </p:to>
                                    </p:set>
                                    <p:animEffect transition="in" filter="fade">
                                      <p:cBhvr>
                                        <p:cTn id="17" dur="500"/>
                                        <p:tgtEl>
                                          <p:spTgt spid="2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8"/>
                                        </p:tgtEl>
                                        <p:attrNameLst>
                                          <p:attrName>style.visibility</p:attrName>
                                        </p:attrNameLst>
                                      </p:cBhvr>
                                      <p:to>
                                        <p:strVal val="visible"/>
                                      </p:to>
                                    </p:set>
                                    <p:animEffect transition="in" filter="fade">
                                      <p:cBhvr>
                                        <p:cTn id="22" dur="500"/>
                                        <p:tgtEl>
                                          <p:spTgt spid="26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9"/>
                                        </p:tgtEl>
                                        <p:attrNameLst>
                                          <p:attrName>style.visibility</p:attrName>
                                        </p:attrNameLst>
                                      </p:cBhvr>
                                      <p:to>
                                        <p:strVal val="visible"/>
                                      </p:to>
                                    </p:set>
                                    <p:animEffect transition="in" filter="fade">
                                      <p:cBhvr>
                                        <p:cTn id="27" dur="500"/>
                                        <p:tgtEl>
                                          <p:spTgt spid="26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4"/>
                                        </p:tgtEl>
                                        <p:attrNameLst>
                                          <p:attrName>style.visibility</p:attrName>
                                        </p:attrNameLst>
                                      </p:cBhvr>
                                      <p:to>
                                        <p:strVal val="visible"/>
                                      </p:to>
                                    </p:set>
                                    <p:animEffect transition="in" filter="fade">
                                      <p:cBhvr>
                                        <p:cTn id="32" dur="5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extLst>
              <p:ext uri="{D42A27DB-BD31-4B8C-83A1-F6EECF244321}">
                <p14:modId xmlns:p14="http://schemas.microsoft.com/office/powerpoint/2010/main" val="3860778854"/>
              </p:ext>
            </p:extLst>
          </p:nvPr>
        </p:nvGraphicFramePr>
        <p:xfrm>
          <a:off x="5479781" y="2303143"/>
          <a:ext cx="4098232" cy="2540157"/>
        </p:xfrm>
        <a:graphic>
          <a:graphicData uri="http://schemas.openxmlformats.org/drawingml/2006/table">
            <a:tbl>
              <a:tblPr firstRow="1" bandRow="1">
                <a:effectLst>
                  <a:outerShdw blurRad="50800" dist="38100" dir="2700000" algn="tl" rotWithShape="0">
                    <a:prstClr val="black">
                      <a:alpha val="40000"/>
                    </a:prstClr>
                  </a:outerShdw>
                </a:effectLst>
                <a:tableStyleId>{3B4B98B0-60AC-42C2-AFA5-B58CD77FA1E5}</a:tableStyleId>
              </a:tblPr>
              <a:tblGrid>
                <a:gridCol w="2293789">
                  <a:extLst>
                    <a:ext uri="{9D8B030D-6E8A-4147-A177-3AD203B41FA5}">
                      <a16:colId xmlns:a16="http://schemas.microsoft.com/office/drawing/2014/main" val="4159657822"/>
                    </a:ext>
                  </a:extLst>
                </a:gridCol>
                <a:gridCol w="1804443">
                  <a:extLst>
                    <a:ext uri="{9D8B030D-6E8A-4147-A177-3AD203B41FA5}">
                      <a16:colId xmlns:a16="http://schemas.microsoft.com/office/drawing/2014/main" val="2722854077"/>
                    </a:ext>
                  </a:extLst>
                </a:gridCol>
              </a:tblGrid>
              <a:tr h="439899">
                <a:tc>
                  <a:txBody>
                    <a:bodyPr/>
                    <a:lstStyle/>
                    <a:p>
                      <a:r>
                        <a:rPr lang="en-US" sz="1600" kern="1200" dirty="0" smtClean="0">
                          <a:effectLst/>
                        </a:rPr>
                        <a:t>Demographic Data</a:t>
                      </a:r>
                      <a:endParaRPr lang="en-US" sz="1600" dirty="0"/>
                    </a:p>
                  </a:txBody>
                  <a:tcPr/>
                </a:tc>
                <a:tc>
                  <a:txBody>
                    <a:bodyPr/>
                    <a:lstStyle/>
                    <a:p>
                      <a:r>
                        <a:rPr lang="en-US" sz="1600" kern="1200" dirty="0" smtClean="0">
                          <a:effectLst/>
                        </a:rPr>
                        <a:t>Psychographic Data</a:t>
                      </a:r>
                      <a:endParaRPr lang="en-US" sz="1600" dirty="0"/>
                    </a:p>
                  </a:txBody>
                  <a:tcPr/>
                </a:tc>
                <a:extLst>
                  <a:ext uri="{0D108BD9-81ED-4DB2-BD59-A6C34878D82A}">
                    <a16:rowId xmlns:a16="http://schemas.microsoft.com/office/drawing/2014/main" val="2505715684"/>
                  </a:ext>
                </a:extLst>
              </a:tr>
              <a:tr h="1961037">
                <a:tc>
                  <a:txBody>
                    <a:bodyPr/>
                    <a:lstStyle/>
                    <a:p>
                      <a:pPr marL="285750" indent="-285750">
                        <a:buFont typeface="Arial" panose="020B0604020202020204" pitchFamily="34" charset="0"/>
                        <a:buChar char="•"/>
                      </a:pPr>
                      <a:r>
                        <a:rPr lang="en-US" sz="1200" kern="1200" dirty="0" smtClean="0">
                          <a:effectLst/>
                        </a:rPr>
                        <a:t>What are their age and gender?</a:t>
                      </a:r>
                    </a:p>
                    <a:p>
                      <a:pPr marL="285750" indent="-285750">
                        <a:buFont typeface="Arial" panose="020B0604020202020204" pitchFamily="34" charset="0"/>
                        <a:buChar char="•"/>
                      </a:pPr>
                      <a:r>
                        <a:rPr lang="en-US" sz="1200" kern="1200" dirty="0" smtClean="0">
                          <a:effectLst/>
                        </a:rPr>
                        <a:t>Where do they live?</a:t>
                      </a:r>
                    </a:p>
                    <a:p>
                      <a:pPr marL="285750" indent="-285750">
                        <a:buFont typeface="Arial" panose="020B0604020202020204" pitchFamily="34" charset="0"/>
                        <a:buChar char="•"/>
                      </a:pPr>
                      <a:r>
                        <a:rPr lang="en-US" sz="1200" kern="1200" dirty="0" smtClean="0">
                          <a:effectLst/>
                        </a:rPr>
                        <a:t>Are they single or married? Do they have children?</a:t>
                      </a:r>
                    </a:p>
                    <a:p>
                      <a:pPr marL="285750" indent="-285750">
                        <a:buFont typeface="Arial" panose="020B0604020202020204" pitchFamily="34" charset="0"/>
                        <a:buChar char="•"/>
                      </a:pPr>
                      <a:r>
                        <a:rPr lang="en-US" sz="1200" kern="1200" dirty="0" smtClean="0">
                          <a:effectLst/>
                        </a:rPr>
                        <a:t>Where do they work (industry and niche), and what is their job role?</a:t>
                      </a:r>
                    </a:p>
                    <a:p>
                      <a:pPr marL="285750" indent="-285750">
                        <a:buFont typeface="Arial" panose="020B0604020202020204" pitchFamily="34" charset="0"/>
                        <a:buChar char="•"/>
                      </a:pPr>
                      <a:r>
                        <a:rPr lang="en-US" sz="1200" kern="1200" dirty="0" smtClean="0">
                          <a:effectLst/>
                        </a:rPr>
                        <a:t>What is their net income?</a:t>
                      </a:r>
                    </a:p>
                  </a:txBody>
                  <a:tcPr/>
                </a:tc>
                <a:tc>
                  <a:txBody>
                    <a:bodyPr/>
                    <a:lstStyle/>
                    <a:p>
                      <a:pPr marL="285750" indent="-285750">
                        <a:buFont typeface="Arial" panose="020B0604020202020204" pitchFamily="34" charset="0"/>
                        <a:buChar char="•"/>
                      </a:pPr>
                      <a:r>
                        <a:rPr lang="en-US" sz="1200" kern="1200" dirty="0" smtClean="0">
                          <a:effectLst/>
                        </a:rPr>
                        <a:t>How do they think?</a:t>
                      </a:r>
                    </a:p>
                    <a:p>
                      <a:pPr marL="285750" indent="-285750">
                        <a:buFont typeface="Arial" panose="020B0604020202020204" pitchFamily="34" charset="0"/>
                        <a:buChar char="•"/>
                      </a:pPr>
                      <a:r>
                        <a:rPr lang="en-US" sz="1200" kern="1200" dirty="0" smtClean="0">
                          <a:effectLst/>
                        </a:rPr>
                        <a:t>What are their goals?</a:t>
                      </a:r>
                    </a:p>
                    <a:p>
                      <a:pPr marL="285750" indent="-285750">
                        <a:buFont typeface="Arial" panose="020B0604020202020204" pitchFamily="34" charset="0"/>
                        <a:buChar char="•"/>
                      </a:pPr>
                      <a:r>
                        <a:rPr lang="en-US" sz="1200" kern="1200" dirty="0" smtClean="0">
                          <a:effectLst/>
                        </a:rPr>
                        <a:t>What are the pain points and challenges they face?</a:t>
                      </a:r>
                    </a:p>
                    <a:p>
                      <a:pPr marL="285750" indent="-285750">
                        <a:buFont typeface="Arial" panose="020B0604020202020204" pitchFamily="34" charset="0"/>
                        <a:buChar char="•"/>
                      </a:pPr>
                      <a:r>
                        <a:rPr lang="en-US" sz="1200" kern="1200" dirty="0" smtClean="0">
                          <a:effectLst/>
                        </a:rPr>
                        <a:t>What are their interests, likes, and dislikes?</a:t>
                      </a:r>
                    </a:p>
                    <a:p>
                      <a:endParaRPr lang="en-US" sz="1200" dirty="0"/>
                    </a:p>
                  </a:txBody>
                  <a:tcPr/>
                </a:tc>
                <a:extLst>
                  <a:ext uri="{0D108BD9-81ED-4DB2-BD59-A6C34878D82A}">
                    <a16:rowId xmlns:a16="http://schemas.microsoft.com/office/drawing/2014/main" val="234598483"/>
                  </a:ext>
                </a:extLst>
              </a:tr>
            </a:tbl>
          </a:graphicData>
        </a:graphic>
      </p:graphicFrame>
      <p:sp>
        <p:nvSpPr>
          <p:cNvPr id="2" name="Title 1"/>
          <p:cNvSpPr>
            <a:spLocks noGrp="1"/>
          </p:cNvSpPr>
          <p:nvPr>
            <p:ph type="title"/>
          </p:nvPr>
        </p:nvSpPr>
        <p:spPr>
          <a:xfrm>
            <a:off x="838200" y="365125"/>
            <a:ext cx="8948083" cy="1325563"/>
          </a:xfrm>
        </p:spPr>
        <p:txBody>
          <a:bodyPr/>
          <a:lstStyle/>
          <a:p>
            <a:r>
              <a:rPr lang="en-US" dirty="0" smtClean="0"/>
              <a:t>Whom to Distribute Your Content to</a:t>
            </a:r>
            <a:endParaRPr lang="en-US" dirty="0"/>
          </a:p>
        </p:txBody>
      </p:sp>
      <p:pic>
        <p:nvPicPr>
          <p:cNvPr id="10242" name="Picture 2" descr="https://pureb2b.com/wp-content/uploads/2017/11/Content-Distribution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921" y="2303145"/>
            <a:ext cx="4698552" cy="25401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48920" y="1933813"/>
            <a:ext cx="3371179" cy="369332"/>
          </a:xfrm>
          <a:prstGeom prst="rect">
            <a:avLst/>
          </a:prstGeom>
          <a:noFill/>
        </p:spPr>
        <p:txBody>
          <a:bodyPr wrap="none" rtlCol="0">
            <a:spAutoFit/>
          </a:bodyPr>
          <a:lstStyle/>
          <a:p>
            <a:r>
              <a:rPr lang="en-US" u="sng" dirty="0" smtClean="0"/>
              <a:t>Mapping your audience personas:</a:t>
            </a:r>
            <a:endParaRPr lang="en-US" u="sng" dirty="0"/>
          </a:p>
        </p:txBody>
      </p:sp>
      <p:grpSp>
        <p:nvGrpSpPr>
          <p:cNvPr id="8" name="Group 7"/>
          <p:cNvGrpSpPr/>
          <p:nvPr/>
        </p:nvGrpSpPr>
        <p:grpSpPr>
          <a:xfrm>
            <a:off x="5077600" y="3417251"/>
            <a:ext cx="288724" cy="260669"/>
            <a:chOff x="3698240" y="3982720"/>
            <a:chExt cx="670920" cy="612936"/>
          </a:xfrm>
          <a:solidFill>
            <a:srgbClr val="002060"/>
          </a:solidFill>
          <a:effectLst>
            <a:outerShdw blurRad="50800" dist="38100" dir="2700000" algn="tl" rotWithShape="0">
              <a:prstClr val="black">
                <a:alpha val="40000"/>
              </a:prstClr>
            </a:outerShdw>
          </a:effectLst>
        </p:grpSpPr>
        <p:sp>
          <p:nvSpPr>
            <p:cNvPr id="9" name="Chevron 8"/>
            <p:cNvSpPr/>
            <p:nvPr/>
          </p:nvSpPr>
          <p:spPr>
            <a:xfrm>
              <a:off x="3698240" y="3982720"/>
              <a:ext cx="396240" cy="6129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hevron 9"/>
            <p:cNvSpPr/>
            <p:nvPr/>
          </p:nvSpPr>
          <p:spPr>
            <a:xfrm>
              <a:off x="3972920" y="3982720"/>
              <a:ext cx="396240" cy="6129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3" name="TextBox 12"/>
          <p:cNvSpPr txBox="1"/>
          <p:nvPr/>
        </p:nvSpPr>
        <p:spPr>
          <a:xfrm>
            <a:off x="5479783" y="1933813"/>
            <a:ext cx="2090893" cy="369332"/>
          </a:xfrm>
          <a:prstGeom prst="rect">
            <a:avLst/>
          </a:prstGeom>
          <a:noFill/>
        </p:spPr>
        <p:txBody>
          <a:bodyPr wrap="none" rtlCol="0">
            <a:spAutoFit/>
          </a:bodyPr>
          <a:lstStyle/>
          <a:p>
            <a:r>
              <a:rPr lang="en-US" u="sng" dirty="0" smtClean="0"/>
              <a:t>How to gauge them:</a:t>
            </a:r>
            <a:endParaRPr lang="en-US" u="sng" dirty="0"/>
          </a:p>
        </p:txBody>
      </p:sp>
      <p:grpSp>
        <p:nvGrpSpPr>
          <p:cNvPr id="16" name="Group 15"/>
          <p:cNvGrpSpPr/>
          <p:nvPr/>
        </p:nvGrpSpPr>
        <p:grpSpPr>
          <a:xfrm>
            <a:off x="9668077" y="3417251"/>
            <a:ext cx="288724" cy="260669"/>
            <a:chOff x="3698240" y="3982720"/>
            <a:chExt cx="670920" cy="612936"/>
          </a:xfrm>
          <a:solidFill>
            <a:srgbClr val="002060"/>
          </a:solidFill>
          <a:effectLst>
            <a:outerShdw blurRad="50800" dist="38100" dir="2700000" algn="tl" rotWithShape="0">
              <a:prstClr val="black">
                <a:alpha val="40000"/>
              </a:prstClr>
            </a:outerShdw>
          </a:effectLst>
        </p:grpSpPr>
        <p:sp>
          <p:nvSpPr>
            <p:cNvPr id="17" name="Chevron 16"/>
            <p:cNvSpPr/>
            <p:nvPr/>
          </p:nvSpPr>
          <p:spPr>
            <a:xfrm>
              <a:off x="3698240" y="3982720"/>
              <a:ext cx="396240" cy="6129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hevron 17"/>
            <p:cNvSpPr/>
            <p:nvPr/>
          </p:nvSpPr>
          <p:spPr>
            <a:xfrm>
              <a:off x="3972920" y="3982720"/>
              <a:ext cx="396240" cy="6129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9" name="TextBox 18"/>
          <p:cNvSpPr txBox="1"/>
          <p:nvPr/>
        </p:nvSpPr>
        <p:spPr>
          <a:xfrm>
            <a:off x="9956801" y="1933813"/>
            <a:ext cx="2103012" cy="369332"/>
          </a:xfrm>
          <a:prstGeom prst="rect">
            <a:avLst/>
          </a:prstGeom>
          <a:noFill/>
        </p:spPr>
        <p:txBody>
          <a:bodyPr wrap="none" rtlCol="0">
            <a:spAutoFit/>
          </a:bodyPr>
          <a:lstStyle/>
          <a:p>
            <a:r>
              <a:rPr lang="en-US" u="sng" dirty="0" smtClean="0"/>
              <a:t>Where to find them:</a:t>
            </a:r>
            <a:endParaRPr lang="en-US" u="sng" dirty="0"/>
          </a:p>
        </p:txBody>
      </p:sp>
      <p:grpSp>
        <p:nvGrpSpPr>
          <p:cNvPr id="25" name="Group 24"/>
          <p:cNvGrpSpPr/>
          <p:nvPr/>
        </p:nvGrpSpPr>
        <p:grpSpPr>
          <a:xfrm>
            <a:off x="10038080" y="2474172"/>
            <a:ext cx="2153920" cy="2296106"/>
            <a:chOff x="10038080" y="2474172"/>
            <a:chExt cx="2153920" cy="2296106"/>
          </a:xfrm>
        </p:grpSpPr>
        <p:sp>
          <p:nvSpPr>
            <p:cNvPr id="20" name="Pentagon 19"/>
            <p:cNvSpPr/>
            <p:nvPr/>
          </p:nvSpPr>
          <p:spPr>
            <a:xfrm flipH="1">
              <a:off x="10038080" y="2474172"/>
              <a:ext cx="215392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Social Channels</a:t>
              </a:r>
              <a:endParaRPr lang="en-US" dirty="0"/>
            </a:p>
          </p:txBody>
        </p:sp>
        <p:sp>
          <p:nvSpPr>
            <p:cNvPr id="21" name="Pentagon 20"/>
            <p:cNvSpPr/>
            <p:nvPr/>
          </p:nvSpPr>
          <p:spPr>
            <a:xfrm flipH="1">
              <a:off x="10038080" y="2951692"/>
              <a:ext cx="215392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Communities</a:t>
              </a:r>
              <a:endParaRPr lang="en-US" dirty="0"/>
            </a:p>
          </p:txBody>
        </p:sp>
        <p:sp>
          <p:nvSpPr>
            <p:cNvPr id="22" name="Pentagon 21"/>
            <p:cNvSpPr/>
            <p:nvPr/>
          </p:nvSpPr>
          <p:spPr>
            <a:xfrm flipH="1">
              <a:off x="10038080" y="3429212"/>
              <a:ext cx="215392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Subscriber List</a:t>
              </a:r>
              <a:endParaRPr lang="en-US" dirty="0"/>
            </a:p>
          </p:txBody>
        </p:sp>
        <p:sp>
          <p:nvSpPr>
            <p:cNvPr id="23" name="Pentagon 22"/>
            <p:cNvSpPr/>
            <p:nvPr/>
          </p:nvSpPr>
          <p:spPr>
            <a:xfrm flipH="1">
              <a:off x="10038080" y="3906732"/>
              <a:ext cx="215392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Industry Forums</a:t>
              </a:r>
              <a:endParaRPr lang="en-US" dirty="0"/>
            </a:p>
          </p:txBody>
        </p:sp>
        <p:sp>
          <p:nvSpPr>
            <p:cNvPr id="24" name="Pentagon 23"/>
            <p:cNvSpPr/>
            <p:nvPr/>
          </p:nvSpPr>
          <p:spPr>
            <a:xfrm flipH="1">
              <a:off x="10038080" y="4384252"/>
              <a:ext cx="2153920" cy="386026"/>
            </a:xfrm>
            <a:prstGeom prst="homePlate">
              <a:avLst>
                <a:gd name="adj" fmla="val 58423"/>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en-US" dirty="0" smtClean="0"/>
                <a:t>Intelligence Tools</a:t>
              </a:r>
              <a:endParaRPr lang="en-US" dirty="0"/>
            </a:p>
          </p:txBody>
        </p:sp>
      </p:grpSp>
      <p:sp>
        <p:nvSpPr>
          <p:cNvPr id="28" name="TextBox 27"/>
          <p:cNvSpPr txBox="1"/>
          <p:nvPr/>
        </p:nvSpPr>
        <p:spPr>
          <a:xfrm>
            <a:off x="838200" y="6201974"/>
            <a:ext cx="3938194" cy="276999"/>
          </a:xfrm>
          <a:prstGeom prst="rect">
            <a:avLst/>
          </a:prstGeom>
          <a:noFill/>
        </p:spPr>
        <p:txBody>
          <a:bodyPr wrap="none" rtlCol="0">
            <a:spAutoFit/>
          </a:bodyPr>
          <a:lstStyle/>
          <a:p>
            <a:r>
              <a:rPr lang="en-US" sz="1200" dirty="0" smtClean="0"/>
              <a:t>Source: </a:t>
            </a:r>
            <a:r>
              <a:rPr lang="en-US" sz="1200" dirty="0" smtClean="0">
                <a:hlinkClick r:id="rId3"/>
              </a:rPr>
              <a:t>Marketing Insider Group – Content Distribution Blog</a:t>
            </a:r>
            <a:endParaRPr lang="en-US" sz="1200" dirty="0"/>
          </a:p>
        </p:txBody>
      </p:sp>
      <p:pic>
        <p:nvPicPr>
          <p:cNvPr id="26" name="Picture 25"/>
          <p:cNvPicPr>
            <a:picLocks noChangeAspect="1"/>
          </p:cNvPicPr>
          <p:nvPr/>
        </p:nvPicPr>
        <p:blipFill>
          <a:blip r:embed="rId4"/>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397713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p:cNvGrpSpPr/>
          <p:nvPr/>
        </p:nvGrpSpPr>
        <p:grpSpPr>
          <a:xfrm>
            <a:off x="997133" y="4922089"/>
            <a:ext cx="9808891" cy="1262427"/>
            <a:chOff x="997133" y="4922089"/>
            <a:chExt cx="9808891" cy="1262427"/>
          </a:xfrm>
        </p:grpSpPr>
        <p:sp>
          <p:nvSpPr>
            <p:cNvPr id="36" name="Rectangle 35"/>
            <p:cNvSpPr/>
            <p:nvPr/>
          </p:nvSpPr>
          <p:spPr>
            <a:xfrm>
              <a:off x="997133" y="4922089"/>
              <a:ext cx="1429720" cy="126242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41" name="TextBox 40"/>
            <p:cNvSpPr txBox="1"/>
            <p:nvPr/>
          </p:nvSpPr>
          <p:spPr>
            <a:xfrm>
              <a:off x="2082863" y="4922090"/>
              <a:ext cx="340853" cy="1138773"/>
            </a:xfrm>
            <a:prstGeom prst="rect">
              <a:avLst/>
            </a:prstGeom>
            <a:noFill/>
          </p:spPr>
          <p:txBody>
            <a:bodyPr wrap="square" rtlCol="0">
              <a:spAutoFit/>
            </a:bodyPr>
            <a:lstStyle/>
            <a:p>
              <a:pPr>
                <a:lnSpc>
                  <a:spcPct val="85000"/>
                </a:lnSpc>
              </a:pPr>
              <a:r>
                <a:rPr lang="en-US" sz="1600" b="1" spc="-50" dirty="0" smtClean="0">
                  <a:solidFill>
                    <a:schemeClr val="bg1"/>
                  </a:solidFill>
                </a:rPr>
                <a:t>TOOLS</a:t>
              </a:r>
            </a:p>
          </p:txBody>
        </p:sp>
        <p:sp>
          <p:nvSpPr>
            <p:cNvPr id="43" name="TextBox 42"/>
            <p:cNvSpPr txBox="1"/>
            <p:nvPr/>
          </p:nvSpPr>
          <p:spPr>
            <a:xfrm>
              <a:off x="1025567" y="5516635"/>
              <a:ext cx="1358008" cy="369332"/>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Mention</a:t>
              </a:r>
            </a:p>
            <a:p>
              <a:pPr marL="171450" indent="-171450">
                <a:buFont typeface="Arial" panose="020B0604020202020204" pitchFamily="34" charset="0"/>
                <a:buChar char="•"/>
              </a:pPr>
              <a:r>
                <a:rPr lang="en-US" sz="900" dirty="0" smtClean="0">
                  <a:solidFill>
                    <a:schemeClr val="bg1"/>
                  </a:solidFill>
                </a:rPr>
                <a:t>Google Alerts</a:t>
              </a:r>
              <a:endParaRPr lang="en-US" sz="900" dirty="0">
                <a:solidFill>
                  <a:schemeClr val="bg1"/>
                </a:solidFill>
              </a:endParaRPr>
            </a:p>
          </p:txBody>
        </p:sp>
        <p:sp>
          <p:nvSpPr>
            <p:cNvPr id="45" name="Rectangle 44"/>
            <p:cNvSpPr/>
            <p:nvPr/>
          </p:nvSpPr>
          <p:spPr>
            <a:xfrm>
              <a:off x="2661520" y="4922089"/>
              <a:ext cx="1429720" cy="126242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47" name="TextBox 46"/>
            <p:cNvSpPr txBox="1"/>
            <p:nvPr/>
          </p:nvSpPr>
          <p:spPr>
            <a:xfrm>
              <a:off x="2706028" y="5022387"/>
              <a:ext cx="1358008" cy="1061829"/>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Milestone Insights (MPC)</a:t>
              </a:r>
            </a:p>
            <a:p>
              <a:pPr marL="171450" indent="-171450">
                <a:buFont typeface="Arial" panose="020B0604020202020204" pitchFamily="34" charset="0"/>
                <a:buChar char="•"/>
              </a:pPr>
              <a:r>
                <a:rPr lang="en-US" sz="900" dirty="0" smtClean="0">
                  <a:solidFill>
                    <a:schemeClr val="bg1"/>
                  </a:solidFill>
                </a:rPr>
                <a:t>SEMrush</a:t>
              </a:r>
            </a:p>
            <a:p>
              <a:pPr marL="171450" indent="-171450">
                <a:buFont typeface="Arial" panose="020B0604020202020204" pitchFamily="34" charset="0"/>
                <a:buChar char="•"/>
              </a:pPr>
              <a:r>
                <a:rPr lang="en-US" sz="900" dirty="0" err="1" smtClean="0">
                  <a:solidFill>
                    <a:schemeClr val="bg1"/>
                  </a:solidFill>
                </a:rPr>
                <a:t>Searchmetrics</a:t>
              </a: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Google Analytics</a:t>
              </a:r>
            </a:p>
            <a:p>
              <a:pPr marL="171450" indent="-171450">
                <a:buFont typeface="Arial" panose="020B0604020202020204" pitchFamily="34" charset="0"/>
                <a:buChar char="•"/>
              </a:pPr>
              <a:r>
                <a:rPr lang="en-US" sz="900" dirty="0" smtClean="0">
                  <a:solidFill>
                    <a:schemeClr val="bg1"/>
                  </a:solidFill>
                </a:rPr>
                <a:t>Google Search Console</a:t>
              </a:r>
              <a:endParaRPr lang="en-US" sz="900" dirty="0">
                <a:solidFill>
                  <a:schemeClr val="bg1"/>
                </a:solidFill>
              </a:endParaRPr>
            </a:p>
          </p:txBody>
        </p:sp>
        <p:sp>
          <p:nvSpPr>
            <p:cNvPr id="55" name="Rectangle 54"/>
            <p:cNvSpPr/>
            <p:nvPr/>
          </p:nvSpPr>
          <p:spPr>
            <a:xfrm>
              <a:off x="4336597" y="4922089"/>
              <a:ext cx="1429720" cy="126242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57" name="TextBox 56"/>
            <p:cNvSpPr txBox="1"/>
            <p:nvPr/>
          </p:nvSpPr>
          <p:spPr>
            <a:xfrm>
              <a:off x="4370376" y="5160887"/>
              <a:ext cx="1358008" cy="784830"/>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Screaming Frog</a:t>
              </a:r>
            </a:p>
            <a:p>
              <a:pPr marL="171450" indent="-171450">
                <a:buFont typeface="Arial" panose="020B0604020202020204" pitchFamily="34" charset="0"/>
                <a:buChar char="•"/>
              </a:pPr>
              <a:r>
                <a:rPr lang="en-US" sz="900" dirty="0" smtClean="0">
                  <a:solidFill>
                    <a:schemeClr val="bg1"/>
                  </a:solidFill>
                </a:rPr>
                <a:t>Raven Tools</a:t>
              </a:r>
            </a:p>
            <a:p>
              <a:pPr marL="171450" indent="-171450">
                <a:buFont typeface="Arial" panose="020B0604020202020204" pitchFamily="34" charset="0"/>
                <a:buChar char="•"/>
              </a:pPr>
              <a:r>
                <a:rPr lang="en-US" sz="900" dirty="0" err="1" smtClean="0">
                  <a:solidFill>
                    <a:schemeClr val="bg1"/>
                  </a:solidFill>
                </a:rPr>
                <a:t>PageSpeed</a:t>
              </a:r>
              <a:r>
                <a:rPr lang="en-US" sz="900" dirty="0" smtClean="0">
                  <a:solidFill>
                    <a:schemeClr val="bg1"/>
                  </a:solidFill>
                </a:rPr>
                <a:t> Insights</a:t>
              </a:r>
            </a:p>
            <a:p>
              <a:pPr marL="171450" indent="-171450">
                <a:buFont typeface="Arial" panose="020B0604020202020204" pitchFamily="34" charset="0"/>
                <a:buChar char="•"/>
              </a:pPr>
              <a:r>
                <a:rPr lang="en-US" sz="900" dirty="0" smtClean="0">
                  <a:solidFill>
                    <a:schemeClr val="bg1"/>
                  </a:solidFill>
                </a:rPr>
                <a:t>Lighthouse</a:t>
              </a:r>
              <a:endParaRPr lang="en-US" sz="900" dirty="0">
                <a:solidFill>
                  <a:schemeClr val="bg1"/>
                </a:solidFill>
              </a:endParaRPr>
            </a:p>
          </p:txBody>
        </p:sp>
        <p:sp>
          <p:nvSpPr>
            <p:cNvPr id="59" name="Rectangle 58"/>
            <p:cNvSpPr/>
            <p:nvPr/>
          </p:nvSpPr>
          <p:spPr>
            <a:xfrm>
              <a:off x="5983006" y="4922089"/>
              <a:ext cx="1429720" cy="126242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61" name="TextBox 60"/>
            <p:cNvSpPr txBox="1"/>
            <p:nvPr/>
          </p:nvSpPr>
          <p:spPr>
            <a:xfrm>
              <a:off x="6018862" y="5091637"/>
              <a:ext cx="1358008" cy="923330"/>
            </a:xfrm>
            <a:prstGeom prst="rect">
              <a:avLst/>
            </a:prstGeom>
            <a:noFill/>
          </p:spPr>
          <p:txBody>
            <a:bodyPr wrap="square" rtlCol="0">
              <a:spAutoFit/>
            </a:bodyPr>
            <a:lstStyle/>
            <a:p>
              <a:pPr marL="171450" indent="-171450">
                <a:buFont typeface="Arial" panose="020B0604020202020204" pitchFamily="34" charset="0"/>
                <a:buChar char="•"/>
              </a:pPr>
              <a:r>
                <a:rPr lang="en-US" sz="900" dirty="0" err="1" smtClean="0">
                  <a:solidFill>
                    <a:schemeClr val="bg1"/>
                  </a:solidFill>
                </a:rPr>
                <a:t>BuzzSumo</a:t>
              </a: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Rival IQ</a:t>
              </a:r>
            </a:p>
            <a:p>
              <a:pPr marL="171450" indent="-171450">
                <a:buFont typeface="Arial" panose="020B0604020202020204" pitchFamily="34" charset="0"/>
                <a:buChar char="•"/>
              </a:pPr>
              <a:r>
                <a:rPr lang="en-US" sz="900" dirty="0" smtClean="0">
                  <a:solidFill>
                    <a:schemeClr val="bg1"/>
                  </a:solidFill>
                </a:rPr>
                <a:t>Twitter/LinkedIn Analytics</a:t>
              </a:r>
            </a:p>
            <a:p>
              <a:pPr marL="171450" indent="-171450">
                <a:buFont typeface="Arial" panose="020B0604020202020204" pitchFamily="34" charset="0"/>
                <a:buChar char="•"/>
              </a:pPr>
              <a:r>
                <a:rPr lang="en-US" sz="900" dirty="0" smtClean="0">
                  <a:solidFill>
                    <a:schemeClr val="bg1"/>
                  </a:solidFill>
                </a:rPr>
                <a:t>Facebook Insights</a:t>
              </a:r>
            </a:p>
            <a:p>
              <a:pPr marL="171450" indent="-171450">
                <a:buFont typeface="Arial" panose="020B0604020202020204" pitchFamily="34" charset="0"/>
                <a:buChar char="•"/>
              </a:pPr>
              <a:r>
                <a:rPr lang="en-US" sz="900" dirty="0" err="1" smtClean="0">
                  <a:solidFill>
                    <a:schemeClr val="bg1"/>
                  </a:solidFill>
                </a:rPr>
                <a:t>SparkToro</a:t>
              </a:r>
              <a:endParaRPr lang="en-US" sz="900" dirty="0">
                <a:solidFill>
                  <a:schemeClr val="bg1"/>
                </a:solidFill>
              </a:endParaRPr>
            </a:p>
          </p:txBody>
        </p:sp>
        <p:sp>
          <p:nvSpPr>
            <p:cNvPr id="63" name="Rectangle 62"/>
            <p:cNvSpPr/>
            <p:nvPr/>
          </p:nvSpPr>
          <p:spPr>
            <a:xfrm>
              <a:off x="7676061" y="4922089"/>
              <a:ext cx="1429720" cy="126242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65" name="TextBox 64"/>
            <p:cNvSpPr txBox="1"/>
            <p:nvPr/>
          </p:nvSpPr>
          <p:spPr>
            <a:xfrm>
              <a:off x="7711917" y="5114467"/>
              <a:ext cx="1358008" cy="923330"/>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Content Marketing Vendors</a:t>
              </a:r>
            </a:p>
            <a:p>
              <a:pPr marL="171450" indent="-171450">
                <a:buFont typeface="Arial" panose="020B0604020202020204" pitchFamily="34" charset="0"/>
                <a:buChar char="•"/>
              </a:pPr>
              <a:r>
                <a:rPr lang="en-US" sz="900" dirty="0" smtClean="0">
                  <a:solidFill>
                    <a:schemeClr val="bg1"/>
                  </a:solidFill>
                </a:rPr>
                <a:t>Event Marketing Agencies</a:t>
              </a:r>
            </a:p>
            <a:p>
              <a:pPr marL="171450" indent="-171450">
                <a:buFont typeface="Arial" panose="020B0604020202020204" pitchFamily="34" charset="0"/>
                <a:buChar char="•"/>
              </a:pPr>
              <a:r>
                <a:rPr lang="en-US" sz="900" dirty="0" smtClean="0">
                  <a:solidFill>
                    <a:schemeClr val="bg1"/>
                  </a:solidFill>
                </a:rPr>
                <a:t>Influencer Marketing Agencies</a:t>
              </a:r>
              <a:endParaRPr lang="en-US" sz="900" dirty="0">
                <a:solidFill>
                  <a:schemeClr val="bg1"/>
                </a:solidFill>
              </a:endParaRPr>
            </a:p>
          </p:txBody>
        </p:sp>
        <p:sp>
          <p:nvSpPr>
            <p:cNvPr id="67" name="Rectangle 66"/>
            <p:cNvSpPr/>
            <p:nvPr/>
          </p:nvSpPr>
          <p:spPr>
            <a:xfrm>
              <a:off x="9376304" y="4922089"/>
              <a:ext cx="1429720" cy="126242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69" name="TextBox 68"/>
            <p:cNvSpPr txBox="1"/>
            <p:nvPr/>
          </p:nvSpPr>
          <p:spPr>
            <a:xfrm>
              <a:off x="9410083" y="5160887"/>
              <a:ext cx="1358008" cy="646331"/>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SEMrush</a:t>
              </a:r>
            </a:p>
            <a:p>
              <a:pPr marL="171450" indent="-171450">
                <a:buFont typeface="Arial" panose="020B0604020202020204" pitchFamily="34" charset="0"/>
                <a:buChar char="•"/>
              </a:pPr>
              <a:r>
                <a:rPr lang="en-US" sz="900" dirty="0" err="1" smtClean="0">
                  <a:solidFill>
                    <a:schemeClr val="bg1"/>
                  </a:solidFill>
                </a:rPr>
                <a:t>Ahrefs</a:t>
              </a:r>
              <a:endParaRPr lang="en-US" sz="900" dirty="0" smtClean="0">
                <a:solidFill>
                  <a:schemeClr val="bg1"/>
                </a:solidFill>
              </a:endParaRPr>
            </a:p>
            <a:p>
              <a:pPr marL="171450" indent="-171450">
                <a:buFont typeface="Arial" panose="020B0604020202020204" pitchFamily="34" charset="0"/>
                <a:buChar char="•"/>
              </a:pPr>
              <a:r>
                <a:rPr lang="en-US" sz="900" dirty="0" err="1" smtClean="0">
                  <a:solidFill>
                    <a:schemeClr val="bg1"/>
                  </a:solidFill>
                </a:rPr>
                <a:t>MarketMuse</a:t>
              </a:r>
              <a:endParaRPr lang="en-US" sz="900" dirty="0" smtClean="0">
                <a:solidFill>
                  <a:schemeClr val="bg1"/>
                </a:solidFill>
              </a:endParaRPr>
            </a:p>
            <a:p>
              <a:pPr marL="171450" indent="-171450">
                <a:buFont typeface="Arial" panose="020B0604020202020204" pitchFamily="34" charset="0"/>
                <a:buChar char="•"/>
              </a:pPr>
              <a:r>
                <a:rPr lang="en-US" sz="900" dirty="0" err="1" smtClean="0">
                  <a:solidFill>
                    <a:schemeClr val="bg1"/>
                  </a:solidFill>
                </a:rPr>
                <a:t>SpyFu</a:t>
              </a:r>
              <a:endParaRPr lang="en-US" sz="900" dirty="0">
                <a:solidFill>
                  <a:schemeClr val="bg1"/>
                </a:solidFill>
              </a:endParaRPr>
            </a:p>
          </p:txBody>
        </p:sp>
      </p:grpSp>
      <p:grpSp>
        <p:nvGrpSpPr>
          <p:cNvPr id="80" name="Group 79"/>
          <p:cNvGrpSpPr/>
          <p:nvPr/>
        </p:nvGrpSpPr>
        <p:grpSpPr>
          <a:xfrm>
            <a:off x="997133" y="3501234"/>
            <a:ext cx="9816079" cy="1314615"/>
            <a:chOff x="997133" y="3501234"/>
            <a:chExt cx="9816079" cy="1314615"/>
          </a:xfrm>
        </p:grpSpPr>
        <p:sp>
          <p:nvSpPr>
            <p:cNvPr id="35" name="Rectangle 34"/>
            <p:cNvSpPr/>
            <p:nvPr/>
          </p:nvSpPr>
          <p:spPr>
            <a:xfrm>
              <a:off x="997133" y="3501234"/>
              <a:ext cx="1436908" cy="1314615"/>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40" name="TextBox 39"/>
            <p:cNvSpPr txBox="1"/>
            <p:nvPr/>
          </p:nvSpPr>
          <p:spPr>
            <a:xfrm>
              <a:off x="2085999" y="3502702"/>
              <a:ext cx="340853" cy="746358"/>
            </a:xfrm>
            <a:prstGeom prst="rect">
              <a:avLst/>
            </a:prstGeom>
            <a:noFill/>
          </p:spPr>
          <p:txBody>
            <a:bodyPr wrap="square" rtlCol="0">
              <a:spAutoFit/>
            </a:bodyPr>
            <a:lstStyle/>
            <a:p>
              <a:pPr>
                <a:lnSpc>
                  <a:spcPct val="85000"/>
                </a:lnSpc>
              </a:pPr>
              <a:r>
                <a:rPr lang="en-US" sz="1600" b="1" spc="-50" dirty="0" smtClean="0">
                  <a:solidFill>
                    <a:schemeClr val="bg1"/>
                  </a:solidFill>
                </a:rPr>
                <a:t>K</a:t>
              </a:r>
            </a:p>
            <a:p>
              <a:pPr>
                <a:lnSpc>
                  <a:spcPct val="85000"/>
                </a:lnSpc>
              </a:pPr>
              <a:r>
                <a:rPr lang="en-US" sz="1600" b="1" spc="-50" dirty="0" smtClean="0">
                  <a:solidFill>
                    <a:schemeClr val="bg1"/>
                  </a:solidFill>
                </a:rPr>
                <a:t>P</a:t>
              </a:r>
            </a:p>
            <a:p>
              <a:pPr>
                <a:lnSpc>
                  <a:spcPct val="85000"/>
                </a:lnSpc>
              </a:pPr>
              <a:r>
                <a:rPr lang="en-US" sz="1600" b="1" spc="-50" dirty="0">
                  <a:solidFill>
                    <a:schemeClr val="bg1"/>
                  </a:solidFill>
                </a:rPr>
                <a:t>I</a:t>
              </a:r>
              <a:endParaRPr lang="en-US" sz="1600" b="1" spc="-50" dirty="0" smtClean="0">
                <a:solidFill>
                  <a:schemeClr val="bg1"/>
                </a:solidFill>
              </a:endParaRPr>
            </a:p>
          </p:txBody>
        </p:sp>
        <p:sp>
          <p:nvSpPr>
            <p:cNvPr id="42" name="TextBox 41"/>
            <p:cNvSpPr txBox="1"/>
            <p:nvPr/>
          </p:nvSpPr>
          <p:spPr>
            <a:xfrm>
              <a:off x="1037607" y="3811513"/>
              <a:ext cx="1112124" cy="784830"/>
            </a:xfrm>
            <a:prstGeom prst="rect">
              <a:avLst/>
            </a:prstGeom>
            <a:noFill/>
          </p:spPr>
          <p:txBody>
            <a:bodyPr wrap="square" rtlCol="0">
              <a:spAutoFit/>
            </a:bodyPr>
            <a:lstStyle/>
            <a:p>
              <a:pPr marL="171450" indent="-171450">
                <a:buFont typeface="Arial" panose="020B0604020202020204" pitchFamily="34" charset="0"/>
                <a:buChar char="•"/>
              </a:pPr>
              <a:r>
                <a:rPr lang="en-US" sz="900" dirty="0">
                  <a:solidFill>
                    <a:schemeClr val="bg1"/>
                  </a:solidFill>
                </a:rPr>
                <a:t>Brand </a:t>
              </a:r>
              <a:r>
                <a:rPr lang="en-US" sz="900" dirty="0" smtClean="0">
                  <a:solidFill>
                    <a:schemeClr val="bg1"/>
                  </a:solidFill>
                </a:rPr>
                <a:t>mentions</a:t>
              </a:r>
              <a:endParaRPr lang="en-US" sz="900" dirty="0">
                <a:solidFill>
                  <a:schemeClr val="bg1"/>
                </a:solidFill>
              </a:endParaRPr>
            </a:p>
            <a:p>
              <a:pPr marL="171450" indent="-171450">
                <a:buFont typeface="Arial" panose="020B0604020202020204" pitchFamily="34" charset="0"/>
                <a:buChar char="•"/>
              </a:pPr>
              <a:r>
                <a:rPr lang="en-US" sz="900" dirty="0" smtClean="0">
                  <a:solidFill>
                    <a:schemeClr val="bg1"/>
                  </a:solidFill>
                </a:rPr>
                <a:t>Reviews</a:t>
              </a:r>
              <a:endParaRPr lang="en-US" sz="900" dirty="0">
                <a:solidFill>
                  <a:schemeClr val="bg1"/>
                </a:solidFill>
              </a:endParaRPr>
            </a:p>
            <a:p>
              <a:pPr marL="171450" indent="-171450">
                <a:buFont typeface="Arial" panose="020B0604020202020204" pitchFamily="34" charset="0"/>
                <a:buChar char="•"/>
              </a:pPr>
              <a:r>
                <a:rPr lang="en-US" sz="900" dirty="0">
                  <a:solidFill>
                    <a:schemeClr val="bg1"/>
                  </a:solidFill>
                </a:rPr>
                <a:t>Customer </a:t>
              </a:r>
              <a:r>
                <a:rPr lang="en-US" sz="900" dirty="0" smtClean="0">
                  <a:solidFill>
                    <a:schemeClr val="bg1"/>
                  </a:solidFill>
                </a:rPr>
                <a:t>ratings</a:t>
              </a:r>
              <a:endParaRPr lang="en-US" sz="900" dirty="0">
                <a:solidFill>
                  <a:schemeClr val="bg1"/>
                </a:solidFill>
              </a:endParaRPr>
            </a:p>
          </p:txBody>
        </p:sp>
        <p:sp>
          <p:nvSpPr>
            <p:cNvPr id="44" name="Rectangle 43"/>
            <p:cNvSpPr/>
            <p:nvPr/>
          </p:nvSpPr>
          <p:spPr>
            <a:xfrm>
              <a:off x="2661520" y="3501234"/>
              <a:ext cx="1436908" cy="1314615"/>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46" name="TextBox 45"/>
            <p:cNvSpPr txBox="1"/>
            <p:nvPr/>
          </p:nvSpPr>
          <p:spPr>
            <a:xfrm>
              <a:off x="2706028" y="3811513"/>
              <a:ext cx="1358008" cy="784830"/>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Link profile / authority</a:t>
              </a:r>
            </a:p>
            <a:p>
              <a:pPr marL="171450" indent="-171450">
                <a:buFont typeface="Arial" panose="020B0604020202020204" pitchFamily="34" charset="0"/>
                <a:buChar char="•"/>
              </a:pPr>
              <a:r>
                <a:rPr lang="en-US" sz="900" dirty="0" smtClean="0">
                  <a:solidFill>
                    <a:schemeClr val="bg1"/>
                  </a:solidFill>
                </a:rPr>
                <a:t>Organic rankings</a:t>
              </a:r>
            </a:p>
            <a:p>
              <a:pPr marL="171450" indent="-171450">
                <a:buFont typeface="Arial" panose="020B0604020202020204" pitchFamily="34" charset="0"/>
                <a:buChar char="•"/>
              </a:pPr>
              <a:r>
                <a:rPr lang="en-US" sz="900" dirty="0" smtClean="0">
                  <a:solidFill>
                    <a:schemeClr val="bg1"/>
                  </a:solidFill>
                </a:rPr>
                <a:t>Click-through rates</a:t>
              </a:r>
            </a:p>
            <a:p>
              <a:pPr marL="171450" indent="-171450">
                <a:buFont typeface="Arial" panose="020B0604020202020204" pitchFamily="34" charset="0"/>
                <a:buChar char="•"/>
              </a:pPr>
              <a:r>
                <a:rPr lang="en-US" sz="900" dirty="0" smtClean="0">
                  <a:solidFill>
                    <a:schemeClr val="bg1"/>
                  </a:solidFill>
                </a:rPr>
                <a:t>Conversions</a:t>
              </a:r>
              <a:endParaRPr lang="en-US" sz="900" dirty="0">
                <a:solidFill>
                  <a:schemeClr val="bg1"/>
                </a:solidFill>
              </a:endParaRPr>
            </a:p>
          </p:txBody>
        </p:sp>
        <p:sp>
          <p:nvSpPr>
            <p:cNvPr id="54" name="Rectangle 53"/>
            <p:cNvSpPr/>
            <p:nvPr/>
          </p:nvSpPr>
          <p:spPr>
            <a:xfrm>
              <a:off x="4336597" y="3501234"/>
              <a:ext cx="1436908" cy="1314615"/>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56" name="TextBox 55"/>
            <p:cNvSpPr txBox="1"/>
            <p:nvPr/>
          </p:nvSpPr>
          <p:spPr>
            <a:xfrm>
              <a:off x="4372453" y="3904625"/>
              <a:ext cx="1358008" cy="646331"/>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Page speed</a:t>
              </a:r>
            </a:p>
            <a:p>
              <a:pPr marL="171450" indent="-171450">
                <a:buFont typeface="Arial" panose="020B0604020202020204" pitchFamily="34" charset="0"/>
                <a:buChar char="•"/>
              </a:pPr>
              <a:r>
                <a:rPr lang="en-US" sz="900" dirty="0" smtClean="0">
                  <a:solidFill>
                    <a:schemeClr val="bg1"/>
                  </a:solidFill>
                </a:rPr>
                <a:t>User Experience</a:t>
              </a:r>
            </a:p>
            <a:p>
              <a:pPr marL="171450" indent="-171450">
                <a:buFont typeface="Arial" panose="020B0604020202020204" pitchFamily="34" charset="0"/>
                <a:buChar char="•"/>
              </a:pPr>
              <a:r>
                <a:rPr lang="en-US" sz="900" dirty="0" err="1" smtClean="0">
                  <a:solidFill>
                    <a:schemeClr val="bg1"/>
                  </a:solidFill>
                </a:rPr>
                <a:t>Indexability</a:t>
              </a:r>
              <a:r>
                <a:rPr lang="en-US" sz="900" dirty="0">
                  <a:solidFill>
                    <a:schemeClr val="bg1"/>
                  </a:solidFill>
                </a:rPr>
                <a:t> </a:t>
              </a:r>
              <a:r>
                <a:rPr lang="en-US" sz="900" dirty="0" smtClean="0">
                  <a:solidFill>
                    <a:schemeClr val="bg1"/>
                  </a:solidFill>
                </a:rPr>
                <a:t>/ Crawlability</a:t>
              </a:r>
              <a:endParaRPr lang="en-US" sz="900" dirty="0">
                <a:solidFill>
                  <a:schemeClr val="bg1"/>
                </a:solidFill>
              </a:endParaRPr>
            </a:p>
          </p:txBody>
        </p:sp>
        <p:sp>
          <p:nvSpPr>
            <p:cNvPr id="58" name="Rectangle 57"/>
            <p:cNvSpPr/>
            <p:nvPr/>
          </p:nvSpPr>
          <p:spPr>
            <a:xfrm>
              <a:off x="5983006" y="3501234"/>
              <a:ext cx="1436908" cy="1314615"/>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60" name="TextBox 59"/>
            <p:cNvSpPr txBox="1"/>
            <p:nvPr/>
          </p:nvSpPr>
          <p:spPr>
            <a:xfrm>
              <a:off x="6018862" y="3904625"/>
              <a:ext cx="1358008" cy="507831"/>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Engagement</a:t>
              </a:r>
            </a:p>
            <a:p>
              <a:pPr marL="171450" indent="-171450">
                <a:buFont typeface="Arial" panose="020B0604020202020204" pitchFamily="34" charset="0"/>
                <a:buChar char="•"/>
              </a:pPr>
              <a:r>
                <a:rPr lang="en-US" sz="900" dirty="0" smtClean="0">
                  <a:solidFill>
                    <a:schemeClr val="bg1"/>
                  </a:solidFill>
                </a:rPr>
                <a:t>Social lift</a:t>
              </a:r>
            </a:p>
            <a:p>
              <a:pPr marL="171450" indent="-171450">
                <a:buFont typeface="Arial" panose="020B0604020202020204" pitchFamily="34" charset="0"/>
                <a:buChar char="•"/>
              </a:pPr>
              <a:r>
                <a:rPr lang="en-US" sz="900" dirty="0" smtClean="0">
                  <a:solidFill>
                    <a:schemeClr val="bg1"/>
                  </a:solidFill>
                </a:rPr>
                <a:t>Industry influence</a:t>
              </a:r>
              <a:endParaRPr lang="en-US" sz="900" dirty="0">
                <a:solidFill>
                  <a:schemeClr val="bg1"/>
                </a:solidFill>
              </a:endParaRPr>
            </a:p>
          </p:txBody>
        </p:sp>
        <p:sp>
          <p:nvSpPr>
            <p:cNvPr id="62" name="Rectangle 61"/>
            <p:cNvSpPr/>
            <p:nvPr/>
          </p:nvSpPr>
          <p:spPr>
            <a:xfrm>
              <a:off x="7676061" y="3501234"/>
              <a:ext cx="1436908" cy="1314615"/>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64" name="TextBox 63"/>
            <p:cNvSpPr txBox="1"/>
            <p:nvPr/>
          </p:nvSpPr>
          <p:spPr>
            <a:xfrm>
              <a:off x="7711917" y="3742263"/>
              <a:ext cx="1358008" cy="923330"/>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Business referrals</a:t>
              </a:r>
            </a:p>
            <a:p>
              <a:pPr marL="171450" indent="-171450">
                <a:buFont typeface="Arial" panose="020B0604020202020204" pitchFamily="34" charset="0"/>
                <a:buChar char="•"/>
              </a:pPr>
              <a:r>
                <a:rPr lang="en-US" sz="900" dirty="0" smtClean="0">
                  <a:solidFill>
                    <a:schemeClr val="bg1"/>
                  </a:solidFill>
                </a:rPr>
                <a:t>Press coverage</a:t>
              </a:r>
            </a:p>
            <a:p>
              <a:pPr marL="171450" indent="-171450">
                <a:buFont typeface="Arial" panose="020B0604020202020204" pitchFamily="34" charset="0"/>
                <a:buChar char="•"/>
              </a:pPr>
              <a:r>
                <a:rPr lang="en-US" sz="900" dirty="0" smtClean="0">
                  <a:solidFill>
                    <a:schemeClr val="bg1"/>
                  </a:solidFill>
                </a:rPr>
                <a:t>Trade show connections</a:t>
              </a:r>
            </a:p>
            <a:p>
              <a:pPr marL="171450" indent="-171450">
                <a:buFont typeface="Arial" panose="020B0604020202020204" pitchFamily="34" charset="0"/>
                <a:buChar char="•"/>
              </a:pPr>
              <a:r>
                <a:rPr lang="en-US" sz="900" dirty="0" smtClean="0">
                  <a:solidFill>
                    <a:schemeClr val="bg1"/>
                  </a:solidFill>
                </a:rPr>
                <a:t>Speaking engagements</a:t>
              </a:r>
              <a:endParaRPr lang="en-US" sz="900" dirty="0">
                <a:solidFill>
                  <a:schemeClr val="bg1"/>
                </a:solidFill>
              </a:endParaRPr>
            </a:p>
          </p:txBody>
        </p:sp>
        <p:sp>
          <p:nvSpPr>
            <p:cNvPr id="66" name="Rectangle 65"/>
            <p:cNvSpPr/>
            <p:nvPr/>
          </p:nvSpPr>
          <p:spPr>
            <a:xfrm>
              <a:off x="9376304" y="3501234"/>
              <a:ext cx="1436908" cy="1314615"/>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68" name="TextBox 67"/>
            <p:cNvSpPr txBox="1"/>
            <p:nvPr/>
          </p:nvSpPr>
          <p:spPr>
            <a:xfrm>
              <a:off x="9410083" y="3790918"/>
              <a:ext cx="1358008" cy="784830"/>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Market share</a:t>
              </a:r>
            </a:p>
            <a:p>
              <a:pPr marL="171450" indent="-171450">
                <a:buFont typeface="Arial" panose="020B0604020202020204" pitchFamily="34" charset="0"/>
                <a:buChar char="•"/>
              </a:pPr>
              <a:r>
                <a:rPr lang="en-US" sz="900" dirty="0" smtClean="0">
                  <a:solidFill>
                    <a:schemeClr val="bg1"/>
                  </a:solidFill>
                </a:rPr>
                <a:t>Organic position</a:t>
              </a:r>
            </a:p>
            <a:p>
              <a:pPr marL="171450" indent="-171450">
                <a:buFont typeface="Arial" panose="020B0604020202020204" pitchFamily="34" charset="0"/>
                <a:buChar char="•"/>
              </a:pPr>
              <a:r>
                <a:rPr lang="en-US" sz="900" dirty="0" smtClean="0">
                  <a:solidFill>
                    <a:schemeClr val="bg1"/>
                  </a:solidFill>
                </a:rPr>
                <a:t>Brand reach</a:t>
              </a:r>
            </a:p>
            <a:p>
              <a:pPr marL="171450" indent="-171450">
                <a:buFont typeface="Arial" panose="020B0604020202020204" pitchFamily="34" charset="0"/>
                <a:buChar char="•"/>
              </a:pPr>
              <a:r>
                <a:rPr lang="en-US" sz="900" dirty="0" smtClean="0">
                  <a:solidFill>
                    <a:schemeClr val="bg1"/>
                  </a:solidFill>
                </a:rPr>
                <a:t>Customer perception</a:t>
              </a:r>
              <a:endParaRPr lang="en-US" sz="900" dirty="0">
                <a:solidFill>
                  <a:schemeClr val="bg1"/>
                </a:solidFill>
              </a:endParaRPr>
            </a:p>
          </p:txBody>
        </p:sp>
      </p:grpSp>
      <p:sp>
        <p:nvSpPr>
          <p:cNvPr id="4" name="Title 3"/>
          <p:cNvSpPr>
            <a:spLocks noGrp="1"/>
          </p:cNvSpPr>
          <p:nvPr>
            <p:ph type="title"/>
          </p:nvPr>
        </p:nvSpPr>
        <p:spPr>
          <a:xfrm>
            <a:off x="838200" y="365125"/>
            <a:ext cx="10515600" cy="681801"/>
          </a:xfrm>
        </p:spPr>
        <p:txBody>
          <a:bodyPr>
            <a:normAutofit fontScale="90000"/>
          </a:bodyPr>
          <a:lstStyle/>
          <a:p>
            <a:r>
              <a:rPr lang="en-US" dirty="0" smtClean="0"/>
              <a:t>Comprehensive Content Audit: 1</a:t>
            </a:r>
            <a:endParaRPr lang="en-US" dirty="0"/>
          </a:p>
        </p:txBody>
      </p:sp>
      <p:grpSp>
        <p:nvGrpSpPr>
          <p:cNvPr id="77" name="Group 76"/>
          <p:cNvGrpSpPr/>
          <p:nvPr/>
        </p:nvGrpSpPr>
        <p:grpSpPr>
          <a:xfrm>
            <a:off x="278668" y="1118731"/>
            <a:ext cx="2020395" cy="753612"/>
            <a:chOff x="278668" y="1118731"/>
            <a:chExt cx="2020395" cy="753612"/>
          </a:xfrm>
        </p:grpSpPr>
        <p:sp>
          <p:nvSpPr>
            <p:cNvPr id="9" name="Rounded Rectangle 8"/>
            <p:cNvSpPr/>
            <p:nvPr/>
          </p:nvSpPr>
          <p:spPr>
            <a:xfrm>
              <a:off x="425503" y="1242384"/>
              <a:ext cx="1873560" cy="629959"/>
            </a:xfrm>
            <a:prstGeom prst="roundRect">
              <a:avLst>
                <a:gd name="adj" fmla="val 11173"/>
              </a:avLst>
            </a:prstGeom>
            <a:ln/>
          </p:spPr>
          <p:style>
            <a:lnRef idx="0">
              <a:schemeClr val="accent6"/>
            </a:lnRef>
            <a:fillRef idx="3">
              <a:schemeClr val="accent6"/>
            </a:fillRef>
            <a:effectRef idx="3">
              <a:schemeClr val="accent6"/>
            </a:effectRef>
            <a:fontRef idx="minor">
              <a:schemeClr val="lt1"/>
            </a:fontRef>
          </p:style>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8" name="TextBox 7"/>
            <p:cNvSpPr txBox="1"/>
            <p:nvPr/>
          </p:nvSpPr>
          <p:spPr>
            <a:xfrm>
              <a:off x="887057" y="1242384"/>
              <a:ext cx="1211709" cy="563231"/>
            </a:xfrm>
            <a:prstGeom prst="rect">
              <a:avLst/>
            </a:prstGeom>
            <a:noFill/>
          </p:spPr>
          <p:txBody>
            <a:bodyPr wrap="square" rtlCol="0">
              <a:spAutoFit/>
            </a:bodyPr>
            <a:lstStyle/>
            <a:p>
              <a:pPr algn="r">
                <a:lnSpc>
                  <a:spcPct val="85000"/>
                </a:lnSpc>
              </a:pPr>
              <a:r>
                <a:rPr lang="en-US" spc="-50" dirty="0" smtClean="0">
                  <a:solidFill>
                    <a:schemeClr val="bg1"/>
                  </a:solidFill>
                </a:rPr>
                <a:t>Define the </a:t>
              </a:r>
            </a:p>
            <a:p>
              <a:pPr algn="r">
                <a:lnSpc>
                  <a:spcPct val="85000"/>
                </a:lnSpc>
              </a:pPr>
              <a:r>
                <a:rPr lang="en-US" b="1" spc="-50" dirty="0" smtClean="0">
                  <a:solidFill>
                    <a:schemeClr val="bg1"/>
                  </a:solidFill>
                  <a:effectLst>
                    <a:outerShdw blurRad="38100" dist="38100" dir="2700000" algn="tl">
                      <a:srgbClr val="000000">
                        <a:alpha val="43137"/>
                      </a:srgbClr>
                    </a:outerShdw>
                  </a:effectLst>
                </a:rPr>
                <a:t>SCOPE</a:t>
              </a:r>
            </a:p>
          </p:txBody>
        </p:sp>
        <p:sp>
          <p:nvSpPr>
            <p:cNvPr id="7" name="Oval 6"/>
            <p:cNvSpPr/>
            <p:nvPr/>
          </p:nvSpPr>
          <p:spPr>
            <a:xfrm>
              <a:off x="278668" y="1118731"/>
              <a:ext cx="461554" cy="405269"/>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Autofit/>
            </a:bodyPr>
            <a:lstStyle/>
            <a:p>
              <a:pPr algn="l">
                <a:lnSpc>
                  <a:spcPct val="85000"/>
                </a:lnSpc>
              </a:pPr>
              <a:r>
                <a:rPr lang="en-US" sz="1600" b="1" spc="-150" dirty="0">
                  <a:solidFill>
                    <a:schemeClr val="bg1"/>
                  </a:solidFill>
                </a:rPr>
                <a:t>1</a:t>
              </a:r>
              <a:r>
                <a:rPr lang="en-US" sz="1600" b="1" spc="-150" dirty="0" smtClean="0">
                  <a:solidFill>
                    <a:schemeClr val="bg1"/>
                  </a:solidFill>
                </a:rPr>
                <a:t>.</a:t>
              </a:r>
              <a:endParaRPr lang="en-US" sz="1600" b="1" spc="-150" dirty="0">
                <a:solidFill>
                  <a:schemeClr val="bg1"/>
                </a:solidFill>
              </a:endParaRPr>
            </a:p>
          </p:txBody>
        </p:sp>
      </p:grpSp>
      <p:grpSp>
        <p:nvGrpSpPr>
          <p:cNvPr id="78" name="Group 77"/>
          <p:cNvGrpSpPr/>
          <p:nvPr/>
        </p:nvGrpSpPr>
        <p:grpSpPr>
          <a:xfrm>
            <a:off x="714103" y="1762070"/>
            <a:ext cx="10328363" cy="820346"/>
            <a:chOff x="714103" y="1762070"/>
            <a:chExt cx="10328363" cy="820346"/>
          </a:xfrm>
        </p:grpSpPr>
        <p:cxnSp>
          <p:nvCxnSpPr>
            <p:cNvPr id="11" name="Straight Connector 10"/>
            <p:cNvCxnSpPr/>
            <p:nvPr/>
          </p:nvCxnSpPr>
          <p:spPr>
            <a:xfrm>
              <a:off x="1227910" y="1762070"/>
              <a:ext cx="870856" cy="0"/>
            </a:xfrm>
            <a:prstGeom prst="line">
              <a:avLst/>
            </a:prstGeom>
            <a:ln w="28575">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Elbow Connector 12"/>
            <p:cNvCxnSpPr/>
            <p:nvPr/>
          </p:nvCxnSpPr>
          <p:spPr>
            <a:xfrm>
              <a:off x="1541415" y="2066875"/>
              <a:ext cx="9501051" cy="515541"/>
            </a:xfrm>
            <a:prstGeom prst="bentConnector3">
              <a:avLst>
                <a:gd name="adj1" fmla="val 99862"/>
              </a:avLst>
            </a:prstGeom>
            <a:ln w="28575">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Elbow Connector 17"/>
            <p:cNvCxnSpPr/>
            <p:nvPr/>
          </p:nvCxnSpPr>
          <p:spPr>
            <a:xfrm rot="10800000" flipV="1">
              <a:off x="714103" y="2066874"/>
              <a:ext cx="827313" cy="515542"/>
            </a:xfrm>
            <a:prstGeom prst="bentConnector3">
              <a:avLst>
                <a:gd name="adj1" fmla="val 100527"/>
              </a:avLst>
            </a:prstGeom>
            <a:ln w="28575">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593669" y="1762070"/>
              <a:ext cx="0" cy="304804"/>
            </a:xfrm>
            <a:prstGeom prst="line">
              <a:avLst/>
            </a:prstGeom>
            <a:ln w="28575">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975101" y="2324645"/>
            <a:ext cx="9807600" cy="549184"/>
            <a:chOff x="975101" y="2324645"/>
            <a:chExt cx="9807600" cy="549184"/>
          </a:xfrm>
        </p:grpSpPr>
        <p:sp>
          <p:nvSpPr>
            <p:cNvPr id="25" name="Rounded Rectangle 24"/>
            <p:cNvSpPr/>
            <p:nvPr/>
          </p:nvSpPr>
          <p:spPr>
            <a:xfrm>
              <a:off x="975101" y="2325189"/>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branding</a:t>
              </a:r>
              <a:endParaRPr lang="en-US" spc="-150" dirty="0">
                <a:solidFill>
                  <a:schemeClr val="tx1">
                    <a:lumMod val="75000"/>
                    <a:lumOff val="25000"/>
                  </a:schemeClr>
                </a:solidFill>
              </a:endParaRPr>
            </a:p>
          </p:txBody>
        </p:sp>
        <p:sp>
          <p:nvSpPr>
            <p:cNvPr id="26" name="Rounded Rectangle 25"/>
            <p:cNvSpPr/>
            <p:nvPr/>
          </p:nvSpPr>
          <p:spPr>
            <a:xfrm>
              <a:off x="2644833"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SEO</a:t>
              </a:r>
              <a:endParaRPr lang="en-US" spc="-150" dirty="0">
                <a:solidFill>
                  <a:schemeClr val="tx1">
                    <a:lumMod val="75000"/>
                    <a:lumOff val="25000"/>
                  </a:schemeClr>
                </a:solidFill>
              </a:endParaRPr>
            </a:p>
          </p:txBody>
        </p:sp>
        <p:sp>
          <p:nvSpPr>
            <p:cNvPr id="27" name="Rounded Rectangle 26"/>
            <p:cNvSpPr/>
            <p:nvPr/>
          </p:nvSpPr>
          <p:spPr>
            <a:xfrm>
              <a:off x="4314565"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website</a:t>
              </a:r>
              <a:endParaRPr lang="en-US" spc="-150" dirty="0">
                <a:solidFill>
                  <a:schemeClr val="tx1">
                    <a:lumMod val="75000"/>
                    <a:lumOff val="25000"/>
                  </a:schemeClr>
                </a:solidFill>
              </a:endParaRPr>
            </a:p>
          </p:txBody>
        </p:sp>
        <p:sp>
          <p:nvSpPr>
            <p:cNvPr id="28" name="Rounded Rectangle 27"/>
            <p:cNvSpPr/>
            <p:nvPr/>
          </p:nvSpPr>
          <p:spPr>
            <a:xfrm>
              <a:off x="5984297"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social</a:t>
              </a:r>
              <a:endParaRPr lang="en-US" spc="-150" dirty="0">
                <a:solidFill>
                  <a:schemeClr val="tx1">
                    <a:lumMod val="75000"/>
                    <a:lumOff val="25000"/>
                  </a:schemeClr>
                </a:solidFill>
              </a:endParaRPr>
            </a:p>
          </p:txBody>
        </p:sp>
        <p:sp>
          <p:nvSpPr>
            <p:cNvPr id="29" name="Rounded Rectangle 28"/>
            <p:cNvSpPr/>
            <p:nvPr/>
          </p:nvSpPr>
          <p:spPr>
            <a:xfrm>
              <a:off x="7654029"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offline</a:t>
              </a:r>
              <a:endParaRPr lang="en-US" spc="-150" dirty="0">
                <a:solidFill>
                  <a:schemeClr val="tx1">
                    <a:lumMod val="75000"/>
                    <a:lumOff val="25000"/>
                  </a:schemeClr>
                </a:solidFill>
              </a:endParaRPr>
            </a:p>
          </p:txBody>
        </p:sp>
        <p:sp>
          <p:nvSpPr>
            <p:cNvPr id="30" name="Rounded Rectangle 29"/>
            <p:cNvSpPr/>
            <p:nvPr/>
          </p:nvSpPr>
          <p:spPr>
            <a:xfrm>
              <a:off x="9323761"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competitor</a:t>
              </a:r>
              <a:endParaRPr lang="en-US" spc="-150" dirty="0">
                <a:solidFill>
                  <a:schemeClr val="tx1">
                    <a:lumMod val="75000"/>
                    <a:lumOff val="25000"/>
                  </a:schemeClr>
                </a:solidFill>
              </a:endParaRPr>
            </a:p>
          </p:txBody>
        </p:sp>
      </p:grpSp>
      <p:grpSp>
        <p:nvGrpSpPr>
          <p:cNvPr id="76" name="Group 75"/>
          <p:cNvGrpSpPr/>
          <p:nvPr/>
        </p:nvGrpSpPr>
        <p:grpSpPr>
          <a:xfrm>
            <a:off x="216758" y="2898604"/>
            <a:ext cx="1716545" cy="686884"/>
            <a:chOff x="216758" y="2898604"/>
            <a:chExt cx="1716545" cy="686884"/>
          </a:xfrm>
        </p:grpSpPr>
        <p:sp>
          <p:nvSpPr>
            <p:cNvPr id="37" name="Rounded Rectangle 36"/>
            <p:cNvSpPr/>
            <p:nvPr/>
          </p:nvSpPr>
          <p:spPr>
            <a:xfrm>
              <a:off x="425503" y="3022257"/>
              <a:ext cx="1507800" cy="563231"/>
            </a:xfrm>
            <a:prstGeom prst="roundRect">
              <a:avLst>
                <a:gd name="adj" fmla="val 11173"/>
              </a:avLst>
            </a:prstGeom>
            <a:ln/>
          </p:spPr>
          <p:style>
            <a:lnRef idx="0">
              <a:schemeClr val="accent6"/>
            </a:lnRef>
            <a:fillRef idx="3">
              <a:schemeClr val="accent6"/>
            </a:fillRef>
            <a:effectRef idx="3">
              <a:schemeClr val="accent6"/>
            </a:effectRef>
            <a:fontRef idx="minor">
              <a:schemeClr val="lt1"/>
            </a:fontRef>
          </p:style>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38" name="TextBox 37"/>
            <p:cNvSpPr txBox="1"/>
            <p:nvPr/>
          </p:nvSpPr>
          <p:spPr>
            <a:xfrm>
              <a:off x="612998" y="3022257"/>
              <a:ext cx="1229824" cy="563231"/>
            </a:xfrm>
            <a:prstGeom prst="rect">
              <a:avLst/>
            </a:prstGeom>
            <a:noFill/>
          </p:spPr>
          <p:txBody>
            <a:bodyPr wrap="none" rtlCol="0">
              <a:spAutoFit/>
            </a:bodyPr>
            <a:lstStyle/>
            <a:p>
              <a:pPr algn="l">
                <a:lnSpc>
                  <a:spcPct val="85000"/>
                </a:lnSpc>
              </a:pPr>
              <a:r>
                <a:rPr lang="en-US" spc="-50" dirty="0" smtClean="0">
                  <a:solidFill>
                    <a:schemeClr val="bg1"/>
                  </a:solidFill>
                </a:rPr>
                <a:t>Define the </a:t>
              </a:r>
            </a:p>
            <a:p>
              <a:pPr algn="l">
                <a:lnSpc>
                  <a:spcPct val="85000"/>
                </a:lnSpc>
              </a:pPr>
              <a:r>
                <a:rPr lang="en-US" b="1" spc="-50" dirty="0" smtClean="0">
                  <a:solidFill>
                    <a:schemeClr val="bg1"/>
                  </a:solidFill>
                  <a:effectLst>
                    <a:outerShdw blurRad="38100" dist="38100" dir="2700000" algn="tl">
                      <a:srgbClr val="000000">
                        <a:alpha val="43137"/>
                      </a:srgbClr>
                    </a:outerShdw>
                  </a:effectLst>
                </a:rPr>
                <a:t>GOALS</a:t>
              </a:r>
            </a:p>
          </p:txBody>
        </p:sp>
        <p:sp>
          <p:nvSpPr>
            <p:cNvPr id="39" name="Oval 38"/>
            <p:cNvSpPr/>
            <p:nvPr/>
          </p:nvSpPr>
          <p:spPr>
            <a:xfrm>
              <a:off x="216758" y="2898604"/>
              <a:ext cx="461554" cy="405269"/>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Autofit/>
            </a:bodyPr>
            <a:lstStyle/>
            <a:p>
              <a:pPr algn="l">
                <a:lnSpc>
                  <a:spcPct val="85000"/>
                </a:lnSpc>
              </a:pPr>
              <a:r>
                <a:rPr lang="en-US" sz="1600" b="1" spc="-150" dirty="0" smtClean="0">
                  <a:solidFill>
                    <a:schemeClr val="bg1"/>
                  </a:solidFill>
                </a:rPr>
                <a:t>2.</a:t>
              </a:r>
              <a:endParaRPr lang="en-US" sz="1600" b="1" spc="-150" dirty="0">
                <a:solidFill>
                  <a:schemeClr val="bg1"/>
                </a:solidFill>
              </a:endParaRPr>
            </a:p>
          </p:txBody>
        </p:sp>
      </p:grpSp>
      <p:grpSp>
        <p:nvGrpSpPr>
          <p:cNvPr id="75" name="Group 74"/>
          <p:cNvGrpSpPr/>
          <p:nvPr/>
        </p:nvGrpSpPr>
        <p:grpSpPr>
          <a:xfrm>
            <a:off x="211442" y="4798435"/>
            <a:ext cx="1716545" cy="686884"/>
            <a:chOff x="211442" y="4798435"/>
            <a:chExt cx="1716545" cy="686884"/>
          </a:xfrm>
        </p:grpSpPr>
        <p:sp>
          <p:nvSpPr>
            <p:cNvPr id="51" name="Rounded Rectangle 50"/>
            <p:cNvSpPr/>
            <p:nvPr/>
          </p:nvSpPr>
          <p:spPr>
            <a:xfrm>
              <a:off x="420187" y="4922088"/>
              <a:ext cx="1507800" cy="563231"/>
            </a:xfrm>
            <a:prstGeom prst="roundRect">
              <a:avLst>
                <a:gd name="adj" fmla="val 11173"/>
              </a:avLst>
            </a:prstGeom>
            <a:ln/>
          </p:spPr>
          <p:style>
            <a:lnRef idx="0">
              <a:schemeClr val="accent6"/>
            </a:lnRef>
            <a:fillRef idx="3">
              <a:schemeClr val="accent6"/>
            </a:fillRef>
            <a:effectRef idx="3">
              <a:schemeClr val="accent6"/>
            </a:effectRef>
            <a:fontRef idx="minor">
              <a:schemeClr val="lt1"/>
            </a:fontRef>
          </p:style>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52" name="TextBox 51"/>
            <p:cNvSpPr txBox="1"/>
            <p:nvPr/>
          </p:nvSpPr>
          <p:spPr>
            <a:xfrm>
              <a:off x="607682" y="4922088"/>
              <a:ext cx="1229824" cy="563231"/>
            </a:xfrm>
            <a:prstGeom prst="rect">
              <a:avLst/>
            </a:prstGeom>
            <a:noFill/>
          </p:spPr>
          <p:txBody>
            <a:bodyPr wrap="none" rtlCol="0">
              <a:spAutoFit/>
            </a:bodyPr>
            <a:lstStyle/>
            <a:p>
              <a:pPr algn="l">
                <a:lnSpc>
                  <a:spcPct val="85000"/>
                </a:lnSpc>
              </a:pPr>
              <a:r>
                <a:rPr lang="en-US" spc="-50" dirty="0" smtClean="0">
                  <a:solidFill>
                    <a:schemeClr val="bg1"/>
                  </a:solidFill>
                </a:rPr>
                <a:t>Define the </a:t>
              </a:r>
            </a:p>
            <a:p>
              <a:pPr algn="l">
                <a:lnSpc>
                  <a:spcPct val="85000"/>
                </a:lnSpc>
              </a:pPr>
              <a:r>
                <a:rPr lang="en-US" b="1" spc="-50" dirty="0" smtClean="0">
                  <a:solidFill>
                    <a:schemeClr val="bg1"/>
                  </a:solidFill>
                  <a:effectLst>
                    <a:outerShdw blurRad="38100" dist="38100" dir="2700000" algn="tl">
                      <a:srgbClr val="000000">
                        <a:alpha val="43137"/>
                      </a:srgbClr>
                    </a:outerShdw>
                  </a:effectLst>
                </a:rPr>
                <a:t>MEANS</a:t>
              </a:r>
            </a:p>
          </p:txBody>
        </p:sp>
        <p:sp>
          <p:nvSpPr>
            <p:cNvPr id="53" name="Oval 52"/>
            <p:cNvSpPr/>
            <p:nvPr/>
          </p:nvSpPr>
          <p:spPr>
            <a:xfrm>
              <a:off x="211442" y="4798435"/>
              <a:ext cx="461554" cy="405269"/>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Autofit/>
            </a:bodyPr>
            <a:lstStyle/>
            <a:p>
              <a:pPr algn="l">
                <a:lnSpc>
                  <a:spcPct val="85000"/>
                </a:lnSpc>
              </a:pPr>
              <a:r>
                <a:rPr lang="en-US" sz="1600" b="1" spc="-150" dirty="0" smtClean="0">
                  <a:solidFill>
                    <a:schemeClr val="bg1"/>
                  </a:solidFill>
                </a:rPr>
                <a:t>3.</a:t>
              </a:r>
              <a:endParaRPr lang="en-US" sz="1600" b="1" spc="-150" dirty="0">
                <a:solidFill>
                  <a:schemeClr val="bg1"/>
                </a:solidFill>
              </a:endParaRPr>
            </a:p>
          </p:txBody>
        </p:sp>
      </p:grpSp>
      <p:graphicFrame>
        <p:nvGraphicFramePr>
          <p:cNvPr id="72" name="Table 71"/>
          <p:cNvGraphicFramePr>
            <a:graphicFrameLocks noGrp="1"/>
          </p:cNvGraphicFramePr>
          <p:nvPr>
            <p:extLst/>
          </p:nvPr>
        </p:nvGraphicFramePr>
        <p:xfrm>
          <a:off x="2644834" y="2973857"/>
          <a:ext cx="8168375" cy="457200"/>
        </p:xfrm>
        <a:graphic>
          <a:graphicData uri="http://schemas.openxmlformats.org/drawingml/2006/table">
            <a:tbl>
              <a:tblPr firstRow="1" bandRow="1">
                <a:tableStyleId>{5940675A-B579-460E-94D1-54222C63F5DA}</a:tableStyleId>
              </a:tblPr>
              <a:tblGrid>
                <a:gridCol w="1674617">
                  <a:extLst>
                    <a:ext uri="{9D8B030D-6E8A-4147-A177-3AD203B41FA5}">
                      <a16:colId xmlns:a16="http://schemas.microsoft.com/office/drawing/2014/main" val="1316865339"/>
                    </a:ext>
                  </a:extLst>
                </a:gridCol>
                <a:gridCol w="1663338">
                  <a:extLst>
                    <a:ext uri="{9D8B030D-6E8A-4147-A177-3AD203B41FA5}">
                      <a16:colId xmlns:a16="http://schemas.microsoft.com/office/drawing/2014/main" val="2929514786"/>
                    </a:ext>
                  </a:extLst>
                </a:gridCol>
                <a:gridCol w="1672045">
                  <a:extLst>
                    <a:ext uri="{9D8B030D-6E8A-4147-A177-3AD203B41FA5}">
                      <a16:colId xmlns:a16="http://schemas.microsoft.com/office/drawing/2014/main" val="3802630488"/>
                    </a:ext>
                  </a:extLst>
                </a:gridCol>
                <a:gridCol w="1680755">
                  <a:extLst>
                    <a:ext uri="{9D8B030D-6E8A-4147-A177-3AD203B41FA5}">
                      <a16:colId xmlns:a16="http://schemas.microsoft.com/office/drawing/2014/main" val="1004742237"/>
                    </a:ext>
                  </a:extLst>
                </a:gridCol>
                <a:gridCol w="1477620">
                  <a:extLst>
                    <a:ext uri="{9D8B030D-6E8A-4147-A177-3AD203B41FA5}">
                      <a16:colId xmlns:a16="http://schemas.microsoft.com/office/drawing/2014/main" val="4157628597"/>
                    </a:ext>
                  </a:extLst>
                </a:gridCol>
              </a:tblGrid>
              <a:tr h="173798">
                <a:tc>
                  <a:txBody>
                    <a:bodyPr/>
                    <a:lstStyle/>
                    <a:p>
                      <a:r>
                        <a:rPr lang="en-US" sz="900" b="1" dirty="0" smtClean="0"/>
                        <a:t>Online</a:t>
                      </a:r>
                      <a:r>
                        <a:rPr lang="en-US" sz="900" b="1" baseline="0" dirty="0" smtClean="0"/>
                        <a:t> Assets </a:t>
                      </a:r>
                      <a:r>
                        <a:rPr lang="en-US" sz="900" b="1" baseline="0" dirty="0" smtClean="0">
                          <a:sym typeface="Wingdings" panose="05000000000000000000" pitchFamily="2" charset="2"/>
                        </a:rPr>
                        <a:t></a:t>
                      </a:r>
                      <a:endParaRPr lang="en-US" sz="900" b="1" dirty="0"/>
                    </a:p>
                  </a:txBody>
                  <a:tcPr anchor="ctr"/>
                </a:tc>
                <a:tc>
                  <a:txBody>
                    <a:bodyPr/>
                    <a:lstStyle/>
                    <a:p>
                      <a:r>
                        <a:rPr lang="en-US" sz="800" dirty="0" smtClean="0"/>
                        <a:t>PRODUCT</a:t>
                      </a:r>
                      <a:endParaRPr lang="en-US" sz="800" dirty="0"/>
                    </a:p>
                  </a:txBody>
                  <a:tcPr>
                    <a:solidFill>
                      <a:schemeClr val="accent2">
                        <a:lumMod val="10000"/>
                        <a:lumOff val="90000"/>
                      </a:schemeClr>
                    </a:solidFill>
                  </a:tcPr>
                </a:tc>
                <a:tc>
                  <a:txBody>
                    <a:bodyPr/>
                    <a:lstStyle/>
                    <a:p>
                      <a:r>
                        <a:rPr lang="en-US" sz="800" dirty="0" smtClean="0"/>
                        <a:t>PRICE</a:t>
                      </a:r>
                      <a:endParaRPr lang="en-US" sz="800" dirty="0"/>
                    </a:p>
                  </a:txBody>
                  <a:tcPr>
                    <a:solidFill>
                      <a:schemeClr val="accent2">
                        <a:lumMod val="10000"/>
                        <a:lumOff val="90000"/>
                      </a:schemeClr>
                    </a:solidFill>
                  </a:tcPr>
                </a:tc>
                <a:tc>
                  <a:txBody>
                    <a:bodyPr/>
                    <a:lstStyle/>
                    <a:p>
                      <a:r>
                        <a:rPr lang="en-US" sz="800" dirty="0" smtClean="0"/>
                        <a:t>PROMOTION</a:t>
                      </a:r>
                      <a:endParaRPr lang="en-US" sz="800" dirty="0"/>
                    </a:p>
                  </a:txBody>
                  <a:tcPr>
                    <a:solidFill>
                      <a:schemeClr val="accent2">
                        <a:lumMod val="10000"/>
                        <a:lumOff val="90000"/>
                      </a:schemeClr>
                    </a:solidFill>
                  </a:tcPr>
                </a:tc>
                <a:tc>
                  <a:txBody>
                    <a:bodyPr/>
                    <a:lstStyle/>
                    <a:p>
                      <a:r>
                        <a:rPr lang="en-US" sz="800" dirty="0" smtClean="0"/>
                        <a:t>PLACE</a:t>
                      </a:r>
                      <a:endParaRPr lang="en-US" sz="800" dirty="0"/>
                    </a:p>
                  </a:txBody>
                  <a:tcPr>
                    <a:solidFill>
                      <a:schemeClr val="accent2">
                        <a:lumMod val="10000"/>
                        <a:lumOff val="90000"/>
                      </a:schemeClr>
                    </a:solidFill>
                  </a:tcPr>
                </a:tc>
                <a:extLst>
                  <a:ext uri="{0D108BD9-81ED-4DB2-BD59-A6C34878D82A}">
                    <a16:rowId xmlns:a16="http://schemas.microsoft.com/office/drawing/2014/main" val="2583777178"/>
                  </a:ext>
                </a:extLst>
              </a:tr>
              <a:tr h="173798">
                <a:tc>
                  <a:txBody>
                    <a:bodyPr/>
                    <a:lstStyle/>
                    <a:p>
                      <a:r>
                        <a:rPr lang="en-US" sz="900" b="1" dirty="0" smtClean="0"/>
                        <a:t>Traditional</a:t>
                      </a:r>
                      <a:r>
                        <a:rPr lang="en-US" sz="900" b="1" baseline="0" dirty="0" smtClean="0"/>
                        <a:t> Assets </a:t>
                      </a:r>
                      <a:r>
                        <a:rPr lang="en-US" sz="900" b="1" baseline="0" dirty="0" smtClean="0">
                          <a:sym typeface="Wingdings" panose="05000000000000000000" pitchFamily="2" charset="2"/>
                        </a:rPr>
                        <a:t></a:t>
                      </a:r>
                      <a:endParaRPr lang="en-US" sz="900" b="1" dirty="0"/>
                    </a:p>
                  </a:txBody>
                  <a:tcPr anchor="ctr"/>
                </a:tc>
                <a:tc>
                  <a:txBody>
                    <a:bodyPr/>
                    <a:lstStyle/>
                    <a:p>
                      <a:r>
                        <a:rPr lang="en-US" sz="800" dirty="0" smtClean="0"/>
                        <a:t>COMMODITY</a:t>
                      </a:r>
                      <a:endParaRPr lang="en-US" sz="800" dirty="0"/>
                    </a:p>
                  </a:txBody>
                  <a:tcPr>
                    <a:solidFill>
                      <a:schemeClr val="accent5">
                        <a:lumMod val="20000"/>
                        <a:lumOff val="80000"/>
                      </a:schemeClr>
                    </a:solidFill>
                  </a:tcPr>
                </a:tc>
                <a:tc>
                  <a:txBody>
                    <a:bodyPr/>
                    <a:lstStyle/>
                    <a:p>
                      <a:r>
                        <a:rPr lang="en-US" sz="800" dirty="0" smtClean="0"/>
                        <a:t>COST</a:t>
                      </a:r>
                      <a:endParaRPr lang="en-US" sz="800" dirty="0"/>
                    </a:p>
                  </a:txBody>
                  <a:tcPr>
                    <a:solidFill>
                      <a:schemeClr val="accent5">
                        <a:lumMod val="20000"/>
                        <a:lumOff val="80000"/>
                      </a:schemeClr>
                    </a:solidFill>
                  </a:tcPr>
                </a:tc>
                <a:tc>
                  <a:txBody>
                    <a:bodyPr/>
                    <a:lstStyle/>
                    <a:p>
                      <a:r>
                        <a:rPr lang="en-US" sz="800" dirty="0" smtClean="0"/>
                        <a:t>COMMUNICATION</a:t>
                      </a:r>
                      <a:endParaRPr lang="en-US" sz="800" dirty="0"/>
                    </a:p>
                  </a:txBody>
                  <a:tcPr>
                    <a:solidFill>
                      <a:schemeClr val="accent5">
                        <a:lumMod val="20000"/>
                        <a:lumOff val="80000"/>
                      </a:schemeClr>
                    </a:solidFill>
                  </a:tcPr>
                </a:tc>
                <a:tc>
                  <a:txBody>
                    <a:bodyPr/>
                    <a:lstStyle/>
                    <a:p>
                      <a:r>
                        <a:rPr lang="en-US" sz="800" dirty="0" smtClean="0"/>
                        <a:t>CHANNEL</a:t>
                      </a:r>
                      <a:endParaRPr lang="en-US" sz="800" dirty="0"/>
                    </a:p>
                  </a:txBody>
                  <a:tcPr>
                    <a:solidFill>
                      <a:schemeClr val="accent5">
                        <a:lumMod val="20000"/>
                        <a:lumOff val="80000"/>
                      </a:schemeClr>
                    </a:solidFill>
                  </a:tcPr>
                </a:tc>
                <a:extLst>
                  <a:ext uri="{0D108BD9-81ED-4DB2-BD59-A6C34878D82A}">
                    <a16:rowId xmlns:a16="http://schemas.microsoft.com/office/drawing/2014/main" val="1203646221"/>
                  </a:ext>
                </a:extLst>
              </a:tr>
            </a:tbl>
          </a:graphicData>
        </a:graphic>
      </p:graphicFrame>
      <p:grpSp>
        <p:nvGrpSpPr>
          <p:cNvPr id="74" name="Group 73"/>
          <p:cNvGrpSpPr/>
          <p:nvPr/>
        </p:nvGrpSpPr>
        <p:grpSpPr>
          <a:xfrm>
            <a:off x="2014483" y="3036861"/>
            <a:ext cx="477611" cy="300712"/>
            <a:chOff x="2011418" y="3078594"/>
            <a:chExt cx="477611" cy="300712"/>
          </a:xfrm>
          <a:effectLst>
            <a:outerShdw blurRad="50800" dist="38100" dir="2700000" algn="tl" rotWithShape="0">
              <a:prstClr val="black">
                <a:alpha val="40000"/>
              </a:prstClr>
            </a:outerShdw>
          </a:effectLst>
        </p:grpSpPr>
        <p:sp>
          <p:nvSpPr>
            <p:cNvPr id="70" name="Isosceles Triangle 69"/>
            <p:cNvSpPr/>
            <p:nvPr/>
          </p:nvSpPr>
          <p:spPr>
            <a:xfrm rot="5400000">
              <a:off x="1926377" y="3163635"/>
              <a:ext cx="300712" cy="130629"/>
            </a:xfrm>
            <a:prstGeom prst="triangle">
              <a:avLst/>
            </a:prstGeom>
            <a:solidFill>
              <a:schemeClr val="tx1">
                <a:lumMod val="65000"/>
                <a:lumOff val="35000"/>
              </a:schemeClr>
            </a:soli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71" name="Isosceles Triangle 70"/>
            <p:cNvSpPr/>
            <p:nvPr/>
          </p:nvSpPr>
          <p:spPr>
            <a:xfrm rot="5400000">
              <a:off x="2102932" y="3163635"/>
              <a:ext cx="300712" cy="130629"/>
            </a:xfrm>
            <a:prstGeom prst="triangle">
              <a:avLst/>
            </a:prstGeom>
            <a:solidFill>
              <a:schemeClr val="tx1">
                <a:lumMod val="65000"/>
                <a:lumOff val="35000"/>
              </a:schemeClr>
            </a:soli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73" name="Isosceles Triangle 72"/>
            <p:cNvSpPr/>
            <p:nvPr/>
          </p:nvSpPr>
          <p:spPr>
            <a:xfrm rot="5400000">
              <a:off x="2273359" y="3163635"/>
              <a:ext cx="300712" cy="130629"/>
            </a:xfrm>
            <a:prstGeom prst="triangle">
              <a:avLst/>
            </a:prstGeom>
            <a:solidFill>
              <a:schemeClr val="tx1">
                <a:lumMod val="65000"/>
                <a:lumOff val="35000"/>
              </a:schemeClr>
            </a:soli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grpSp>
      <p:sp>
        <p:nvSpPr>
          <p:cNvPr id="82" name="TextBox 81"/>
          <p:cNvSpPr txBox="1"/>
          <p:nvPr/>
        </p:nvSpPr>
        <p:spPr>
          <a:xfrm>
            <a:off x="413950" y="6333051"/>
            <a:ext cx="3217547" cy="210058"/>
          </a:xfrm>
          <a:prstGeom prst="rect">
            <a:avLst/>
          </a:prstGeom>
          <a:noFill/>
        </p:spPr>
        <p:txBody>
          <a:bodyPr wrap="none" rtlCol="0">
            <a:spAutoFit/>
          </a:bodyPr>
          <a:lstStyle/>
          <a:p>
            <a:pPr algn="l">
              <a:lnSpc>
                <a:spcPct val="85000"/>
              </a:lnSpc>
            </a:pPr>
            <a:r>
              <a:rPr lang="en-US" sz="900" i="1" spc="-50" dirty="0" smtClean="0">
                <a:solidFill>
                  <a:schemeClr val="tx1">
                    <a:lumMod val="75000"/>
                    <a:lumOff val="25000"/>
                  </a:schemeClr>
                </a:solidFill>
              </a:rPr>
              <a:t>Source: </a:t>
            </a:r>
            <a:r>
              <a:rPr lang="en-US" sz="900" i="1" spc="-50" dirty="0" err="1" smtClean="0">
                <a:solidFill>
                  <a:schemeClr val="tx1">
                    <a:lumMod val="75000"/>
                    <a:lumOff val="25000"/>
                  </a:schemeClr>
                </a:solidFill>
                <a:hlinkClick r:id="rId2"/>
              </a:rPr>
              <a:t>Brafton</a:t>
            </a:r>
            <a:r>
              <a:rPr lang="en-US" sz="900" i="1" spc="-50" dirty="0" smtClean="0">
                <a:solidFill>
                  <a:schemeClr val="tx1">
                    <a:lumMod val="75000"/>
                    <a:lumOff val="25000"/>
                  </a:schemeClr>
                </a:solidFill>
                <a:hlinkClick r:id="rId2"/>
              </a:rPr>
              <a:t> Blog - Comprehensive Marketing Audit in 10 Steps</a:t>
            </a:r>
            <a:r>
              <a:rPr lang="en-US" sz="900" i="1" spc="-50" dirty="0" smtClean="0">
                <a:solidFill>
                  <a:schemeClr val="tx1">
                    <a:lumMod val="75000"/>
                    <a:lumOff val="25000"/>
                  </a:schemeClr>
                </a:solidFill>
              </a:rPr>
              <a:t> </a:t>
            </a:r>
          </a:p>
        </p:txBody>
      </p:sp>
      <p:sp>
        <p:nvSpPr>
          <p:cNvPr id="83" name="TextBox 82"/>
          <p:cNvSpPr txBox="1"/>
          <p:nvPr/>
        </p:nvSpPr>
        <p:spPr>
          <a:xfrm>
            <a:off x="3039541" y="1153167"/>
            <a:ext cx="6237605" cy="746358"/>
          </a:xfrm>
          <a:prstGeom prst="rect">
            <a:avLst/>
          </a:prstGeom>
          <a:noFill/>
        </p:spPr>
        <p:txBody>
          <a:bodyPr wrap="none" rtlCol="0">
            <a:spAutoFit/>
          </a:bodyPr>
          <a:lstStyle/>
          <a:p>
            <a:pPr algn="l">
              <a:lnSpc>
                <a:spcPct val="85000"/>
              </a:lnSpc>
            </a:pPr>
            <a:r>
              <a:rPr lang="en-US" sz="1400" b="1" spc="-50" dirty="0" smtClean="0">
                <a:solidFill>
                  <a:schemeClr val="tx1">
                    <a:lumMod val="75000"/>
                    <a:lumOff val="25000"/>
                  </a:schemeClr>
                </a:solidFill>
              </a:rPr>
              <a:t>From Inventory to Audit:</a:t>
            </a:r>
          </a:p>
          <a:p>
            <a:pPr algn="l">
              <a:lnSpc>
                <a:spcPct val="85000"/>
              </a:lnSpc>
            </a:pPr>
            <a:r>
              <a:rPr lang="en-US" sz="1200" spc="-50" dirty="0" smtClean="0">
                <a:solidFill>
                  <a:schemeClr val="tx1">
                    <a:lumMod val="75000"/>
                    <a:lumOff val="25000"/>
                  </a:schemeClr>
                </a:solidFill>
              </a:rPr>
              <a:t>Step 1:	Compile and catalogue all previous existing brand materials and collaterals.</a:t>
            </a:r>
          </a:p>
          <a:p>
            <a:pPr algn="l">
              <a:lnSpc>
                <a:spcPct val="85000"/>
              </a:lnSpc>
            </a:pPr>
            <a:r>
              <a:rPr lang="en-US" sz="1200" spc="-50" dirty="0" smtClean="0">
                <a:solidFill>
                  <a:schemeClr val="tx1">
                    <a:lumMod val="75000"/>
                    <a:lumOff val="25000"/>
                  </a:schemeClr>
                </a:solidFill>
              </a:rPr>
              <a:t>Step 2:	Define your commercial objectives through comprehensive KPIs.</a:t>
            </a:r>
          </a:p>
          <a:p>
            <a:pPr algn="l">
              <a:lnSpc>
                <a:spcPct val="85000"/>
              </a:lnSpc>
            </a:pPr>
            <a:r>
              <a:rPr lang="en-US" sz="1200" spc="-50" dirty="0" smtClean="0">
                <a:solidFill>
                  <a:schemeClr val="tx1">
                    <a:lumMod val="75000"/>
                    <a:lumOff val="25000"/>
                  </a:schemeClr>
                </a:solidFill>
              </a:rPr>
              <a:t>Step 3:	Establish viable means to collect authentic information in support of your objectives.</a:t>
            </a:r>
          </a:p>
        </p:txBody>
      </p:sp>
      <p:pic>
        <p:nvPicPr>
          <p:cNvPr id="84" name="Picture 83"/>
          <p:cNvPicPr>
            <a:picLocks noChangeAspect="1"/>
          </p:cNvPicPr>
          <p:nvPr/>
        </p:nvPicPr>
        <p:blipFill>
          <a:blip r:embed="rId3"/>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2197623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 calcmode="lin" valueType="num">
                                      <p:cBhvr additive="base">
                                        <p:cTn id="12" dur="500" fill="hold"/>
                                        <p:tgtEl>
                                          <p:spTgt spid="78"/>
                                        </p:tgtEl>
                                        <p:attrNameLst>
                                          <p:attrName>ppt_x</p:attrName>
                                        </p:attrNameLst>
                                      </p:cBhvr>
                                      <p:tavLst>
                                        <p:tav tm="0">
                                          <p:val>
                                            <p:strVal val="#ppt_x"/>
                                          </p:val>
                                        </p:tav>
                                        <p:tav tm="100000">
                                          <p:val>
                                            <p:strVal val="#ppt_x"/>
                                          </p:val>
                                        </p:tav>
                                      </p:tavLst>
                                    </p:anim>
                                    <p:anim calcmode="lin" valueType="num">
                                      <p:cBhvr additive="base">
                                        <p:cTn id="13" dur="500" fill="hold"/>
                                        <p:tgtEl>
                                          <p:spTgt spid="7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9"/>
                                        </p:tgtEl>
                                        <p:attrNameLst>
                                          <p:attrName>style.visibility</p:attrName>
                                        </p:attrNameLst>
                                      </p:cBhvr>
                                      <p:to>
                                        <p:strVal val="visible"/>
                                      </p:to>
                                    </p:set>
                                    <p:anim calcmode="lin" valueType="num">
                                      <p:cBhvr additive="base">
                                        <p:cTn id="16" dur="500" fill="hold"/>
                                        <p:tgtEl>
                                          <p:spTgt spid="79"/>
                                        </p:tgtEl>
                                        <p:attrNameLst>
                                          <p:attrName>ppt_x</p:attrName>
                                        </p:attrNameLst>
                                      </p:cBhvr>
                                      <p:tavLst>
                                        <p:tav tm="0">
                                          <p:val>
                                            <p:strVal val="#ppt_x"/>
                                          </p:val>
                                        </p:tav>
                                        <p:tav tm="100000">
                                          <p:val>
                                            <p:strVal val="#ppt_x"/>
                                          </p:val>
                                        </p:tav>
                                      </p:tavLst>
                                    </p:anim>
                                    <p:anim calcmode="lin" valueType="num">
                                      <p:cBhvr additive="base">
                                        <p:cTn id="17"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6"/>
                                        </p:tgtEl>
                                        <p:attrNameLst>
                                          <p:attrName>style.visibility</p:attrName>
                                        </p:attrNameLst>
                                      </p:cBhvr>
                                      <p:to>
                                        <p:strVal val="visible"/>
                                      </p:to>
                                    </p:set>
                                    <p:animEffect transition="in" filter="fade">
                                      <p:cBhvr>
                                        <p:cTn id="22" dur="500"/>
                                        <p:tgtEl>
                                          <p:spTgt spid="7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4"/>
                                        </p:tgtEl>
                                        <p:attrNameLst>
                                          <p:attrName>style.visibility</p:attrName>
                                        </p:attrNameLst>
                                      </p:cBhvr>
                                      <p:to>
                                        <p:strVal val="visible"/>
                                      </p:to>
                                    </p:set>
                                    <p:animEffect transition="in" filter="fade">
                                      <p:cBhvr>
                                        <p:cTn id="27" dur="500"/>
                                        <p:tgtEl>
                                          <p:spTgt spid="74"/>
                                        </p:tgtEl>
                                      </p:cBhvr>
                                    </p:animEffect>
                                  </p:childTnLst>
                                </p:cTn>
                              </p:par>
                              <p:par>
                                <p:cTn id="28" presetID="10" presetClass="entr" presetSubtype="0" fill="hold"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75"/>
                                        </p:tgtEl>
                                        <p:attrNameLst>
                                          <p:attrName>style.visibility</p:attrName>
                                        </p:attrNameLst>
                                      </p:cBhvr>
                                      <p:to>
                                        <p:strVal val="visible"/>
                                      </p:to>
                                    </p:set>
                                    <p:anim calcmode="lin" valueType="num">
                                      <p:cBhvr additive="base">
                                        <p:cTn id="40" dur="500" fill="hold"/>
                                        <p:tgtEl>
                                          <p:spTgt spid="75"/>
                                        </p:tgtEl>
                                        <p:attrNameLst>
                                          <p:attrName>ppt_x</p:attrName>
                                        </p:attrNameLst>
                                      </p:cBhvr>
                                      <p:tavLst>
                                        <p:tav tm="0">
                                          <p:val>
                                            <p:strVal val="#ppt_x"/>
                                          </p:val>
                                        </p:tav>
                                        <p:tav tm="100000">
                                          <p:val>
                                            <p:strVal val="#ppt_x"/>
                                          </p:val>
                                        </p:tav>
                                      </p:tavLst>
                                    </p:anim>
                                    <p:anim calcmode="lin" valueType="num">
                                      <p:cBhvr additive="base">
                                        <p:cTn id="41" dur="500" fill="hold"/>
                                        <p:tgtEl>
                                          <p:spTgt spid="75"/>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81"/>
                                        </p:tgtEl>
                                        <p:attrNameLst>
                                          <p:attrName>style.visibility</p:attrName>
                                        </p:attrNameLst>
                                      </p:cBhvr>
                                      <p:to>
                                        <p:strVal val="visible"/>
                                      </p:to>
                                    </p:set>
                                    <p:anim calcmode="lin" valueType="num">
                                      <p:cBhvr additive="base">
                                        <p:cTn id="44" dur="500" fill="hold"/>
                                        <p:tgtEl>
                                          <p:spTgt spid="81"/>
                                        </p:tgtEl>
                                        <p:attrNameLst>
                                          <p:attrName>ppt_x</p:attrName>
                                        </p:attrNameLst>
                                      </p:cBhvr>
                                      <p:tavLst>
                                        <p:tav tm="0">
                                          <p:val>
                                            <p:strVal val="#ppt_x"/>
                                          </p:val>
                                        </p:tav>
                                        <p:tav tm="100000">
                                          <p:val>
                                            <p:strVal val="#ppt_x"/>
                                          </p:val>
                                        </p:tav>
                                      </p:tavLst>
                                    </p:anim>
                                    <p:anim calcmode="lin" valueType="num">
                                      <p:cBhvr additive="base">
                                        <p:cTn id="45"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 name="Group 104"/>
          <p:cNvGrpSpPr/>
          <p:nvPr/>
        </p:nvGrpSpPr>
        <p:grpSpPr>
          <a:xfrm>
            <a:off x="975101" y="4660595"/>
            <a:ext cx="9966702" cy="1482754"/>
            <a:chOff x="997133" y="4922089"/>
            <a:chExt cx="8108648" cy="2504881"/>
          </a:xfrm>
        </p:grpSpPr>
        <p:sp>
          <p:nvSpPr>
            <p:cNvPr id="106" name="Rectangle 105"/>
            <p:cNvSpPr/>
            <p:nvPr/>
          </p:nvSpPr>
          <p:spPr>
            <a:xfrm>
              <a:off x="997133" y="4922089"/>
              <a:ext cx="1429720" cy="2504881"/>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107" name="TextBox 106"/>
            <p:cNvSpPr txBox="1"/>
            <p:nvPr/>
          </p:nvSpPr>
          <p:spPr>
            <a:xfrm>
              <a:off x="2178424" y="4922091"/>
              <a:ext cx="245292" cy="2277338"/>
            </a:xfrm>
            <a:prstGeom prst="rect">
              <a:avLst/>
            </a:prstGeom>
            <a:noFill/>
          </p:spPr>
          <p:txBody>
            <a:bodyPr wrap="square" rtlCol="0">
              <a:spAutoFit/>
            </a:bodyPr>
            <a:lstStyle/>
            <a:p>
              <a:pPr algn="ctr">
                <a:lnSpc>
                  <a:spcPct val="85000"/>
                </a:lnSpc>
              </a:pPr>
              <a:r>
                <a:rPr lang="en-US" sz="1600" b="1" spc="-50" dirty="0" smtClean="0">
                  <a:solidFill>
                    <a:schemeClr val="bg1"/>
                  </a:solidFill>
                </a:rPr>
                <a:t>ACTION</a:t>
              </a:r>
            </a:p>
          </p:txBody>
        </p:sp>
        <p:sp>
          <p:nvSpPr>
            <p:cNvPr id="108" name="TextBox 107"/>
            <p:cNvSpPr txBox="1"/>
            <p:nvPr/>
          </p:nvSpPr>
          <p:spPr>
            <a:xfrm>
              <a:off x="1025567" y="5436296"/>
              <a:ext cx="1152857" cy="1793794"/>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Improve </a:t>
              </a:r>
              <a:r>
                <a:rPr lang="en-US" sz="900" b="1" dirty="0" smtClean="0">
                  <a:solidFill>
                    <a:schemeClr val="bg1"/>
                  </a:solidFill>
                </a:rPr>
                <a:t>Domain Authority five points </a:t>
              </a:r>
              <a:r>
                <a:rPr lang="en-US" sz="900" dirty="0" smtClean="0">
                  <a:solidFill>
                    <a:schemeClr val="bg1"/>
                  </a:solidFill>
                </a:rPr>
                <a:t>by guest-posting on high-value industry sites and promoting external links.</a:t>
              </a:r>
              <a:endParaRPr lang="en-US" sz="900" dirty="0">
                <a:solidFill>
                  <a:schemeClr val="bg1"/>
                </a:solidFill>
              </a:endParaRPr>
            </a:p>
          </p:txBody>
        </p:sp>
        <p:sp>
          <p:nvSpPr>
            <p:cNvPr id="109" name="Rectangle 108"/>
            <p:cNvSpPr/>
            <p:nvPr/>
          </p:nvSpPr>
          <p:spPr>
            <a:xfrm>
              <a:off x="2661520" y="4922089"/>
              <a:ext cx="1429720" cy="2504881"/>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110" name="TextBox 109"/>
            <p:cNvSpPr txBox="1"/>
            <p:nvPr/>
          </p:nvSpPr>
          <p:spPr>
            <a:xfrm>
              <a:off x="2695299" y="5565893"/>
              <a:ext cx="1358008" cy="1325848"/>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Drive </a:t>
              </a:r>
              <a:r>
                <a:rPr lang="en-US" sz="900" b="1" dirty="0" smtClean="0">
                  <a:solidFill>
                    <a:schemeClr val="bg1"/>
                  </a:solidFill>
                </a:rPr>
                <a:t>two new sales-ready local leads monthly </a:t>
              </a:r>
              <a:r>
                <a:rPr lang="en-US" sz="900" dirty="0" smtClean="0">
                  <a:solidFill>
                    <a:schemeClr val="bg1"/>
                  </a:solidFill>
                </a:rPr>
                <a:t>through Local SEO and word of mouth.</a:t>
              </a:r>
            </a:p>
            <a:p>
              <a:pPr marL="171450" indent="-171450">
                <a:buFont typeface="Arial" panose="020B0604020202020204" pitchFamily="34" charset="0"/>
                <a:buChar char="•"/>
              </a:pPr>
              <a:endParaRPr lang="en-US" sz="900" dirty="0">
                <a:solidFill>
                  <a:schemeClr val="bg1"/>
                </a:solidFill>
              </a:endParaRPr>
            </a:p>
          </p:txBody>
        </p:sp>
        <p:sp>
          <p:nvSpPr>
            <p:cNvPr id="111" name="Rectangle 110"/>
            <p:cNvSpPr/>
            <p:nvPr/>
          </p:nvSpPr>
          <p:spPr>
            <a:xfrm>
              <a:off x="4336597" y="4922089"/>
              <a:ext cx="1429720" cy="2504881"/>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112" name="TextBox 111"/>
            <p:cNvSpPr txBox="1"/>
            <p:nvPr/>
          </p:nvSpPr>
          <p:spPr>
            <a:xfrm>
              <a:off x="4370376" y="5539500"/>
              <a:ext cx="1358008" cy="1091875"/>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Produce </a:t>
              </a:r>
              <a:r>
                <a:rPr lang="en-US" sz="900" b="1" dirty="0" smtClean="0">
                  <a:solidFill>
                    <a:schemeClr val="bg1"/>
                  </a:solidFill>
                </a:rPr>
                <a:t>10-15 new conversion landing pages </a:t>
              </a:r>
              <a:r>
                <a:rPr lang="en-US" sz="900" dirty="0" smtClean="0">
                  <a:solidFill>
                    <a:schemeClr val="bg1"/>
                  </a:solidFill>
                </a:rPr>
                <a:t>based on high-value keyword targets.</a:t>
              </a:r>
              <a:endParaRPr lang="en-US" sz="900" dirty="0">
                <a:solidFill>
                  <a:schemeClr val="bg1"/>
                </a:solidFill>
              </a:endParaRPr>
            </a:p>
          </p:txBody>
        </p:sp>
        <p:sp>
          <p:nvSpPr>
            <p:cNvPr id="113" name="Rectangle 112"/>
            <p:cNvSpPr/>
            <p:nvPr/>
          </p:nvSpPr>
          <p:spPr>
            <a:xfrm>
              <a:off x="5983006" y="4922089"/>
              <a:ext cx="1429720" cy="2504881"/>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114" name="TextBox 113"/>
            <p:cNvSpPr txBox="1"/>
            <p:nvPr/>
          </p:nvSpPr>
          <p:spPr>
            <a:xfrm>
              <a:off x="6018862" y="5513239"/>
              <a:ext cx="1358008" cy="1091875"/>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Include </a:t>
              </a:r>
              <a:r>
                <a:rPr lang="en-US" sz="900" b="1" dirty="0" smtClean="0">
                  <a:solidFill>
                    <a:schemeClr val="bg1"/>
                  </a:solidFill>
                </a:rPr>
                <a:t>one video or animation in social posts per week</a:t>
              </a:r>
              <a:r>
                <a:rPr lang="en-US" sz="900" dirty="0" smtClean="0">
                  <a:solidFill>
                    <a:schemeClr val="bg1"/>
                  </a:solidFill>
                </a:rPr>
                <a:t>, varied across channel.</a:t>
              </a:r>
              <a:endParaRPr lang="en-US" sz="900" dirty="0">
                <a:solidFill>
                  <a:schemeClr val="bg1"/>
                </a:solidFill>
              </a:endParaRPr>
            </a:p>
          </p:txBody>
        </p:sp>
        <p:sp>
          <p:nvSpPr>
            <p:cNvPr id="115" name="Rectangle 114"/>
            <p:cNvSpPr/>
            <p:nvPr/>
          </p:nvSpPr>
          <p:spPr>
            <a:xfrm>
              <a:off x="7676061" y="4922089"/>
              <a:ext cx="1429720" cy="2504881"/>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116" name="TextBox 115"/>
            <p:cNvSpPr txBox="1"/>
            <p:nvPr/>
          </p:nvSpPr>
          <p:spPr>
            <a:xfrm>
              <a:off x="7711917" y="5369224"/>
              <a:ext cx="1358008" cy="1559822"/>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Increase trade show attendance </a:t>
              </a:r>
              <a:r>
                <a:rPr lang="en-US" sz="900" b="1" dirty="0" smtClean="0">
                  <a:solidFill>
                    <a:schemeClr val="bg1"/>
                  </a:solidFill>
                </a:rPr>
                <a:t>from</a:t>
              </a:r>
              <a:r>
                <a:rPr lang="en-US" sz="900" dirty="0" smtClean="0">
                  <a:solidFill>
                    <a:schemeClr val="bg1"/>
                  </a:solidFill>
                </a:rPr>
                <a:t> </a:t>
              </a:r>
              <a:r>
                <a:rPr lang="en-US" sz="900" b="1" dirty="0" smtClean="0">
                  <a:solidFill>
                    <a:schemeClr val="bg1"/>
                  </a:solidFill>
                </a:rPr>
                <a:t>two to eight this year </a:t>
              </a:r>
              <a:r>
                <a:rPr lang="en-US" sz="900" dirty="0" smtClean="0">
                  <a:solidFill>
                    <a:schemeClr val="bg1"/>
                  </a:solidFill>
                </a:rPr>
                <a:t>for stronger networking and physical marketing presence.</a:t>
              </a:r>
              <a:endParaRPr lang="en-US" sz="900" dirty="0">
                <a:solidFill>
                  <a:schemeClr val="bg1"/>
                </a:solidFill>
              </a:endParaRPr>
            </a:p>
          </p:txBody>
        </p:sp>
      </p:grpSp>
      <p:grpSp>
        <p:nvGrpSpPr>
          <p:cNvPr id="77" name="Group 76"/>
          <p:cNvGrpSpPr/>
          <p:nvPr/>
        </p:nvGrpSpPr>
        <p:grpSpPr>
          <a:xfrm>
            <a:off x="278668" y="1118731"/>
            <a:ext cx="2020395" cy="686884"/>
            <a:chOff x="278668" y="1118731"/>
            <a:chExt cx="2020395" cy="686884"/>
          </a:xfrm>
        </p:grpSpPr>
        <p:sp>
          <p:nvSpPr>
            <p:cNvPr id="9" name="Rounded Rectangle 8"/>
            <p:cNvSpPr/>
            <p:nvPr/>
          </p:nvSpPr>
          <p:spPr>
            <a:xfrm>
              <a:off x="425503" y="1242384"/>
              <a:ext cx="1873560" cy="563231"/>
            </a:xfrm>
            <a:prstGeom prst="roundRect">
              <a:avLst>
                <a:gd name="adj" fmla="val 11173"/>
              </a:avLst>
            </a:prstGeom>
            <a:ln/>
          </p:spPr>
          <p:style>
            <a:lnRef idx="0">
              <a:schemeClr val="accent6"/>
            </a:lnRef>
            <a:fillRef idx="3">
              <a:schemeClr val="accent6"/>
            </a:fillRef>
            <a:effectRef idx="3">
              <a:schemeClr val="accent6"/>
            </a:effectRef>
            <a:fontRef idx="minor">
              <a:schemeClr val="lt1"/>
            </a:fontRef>
          </p:style>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8" name="TextBox 7"/>
            <p:cNvSpPr txBox="1"/>
            <p:nvPr/>
          </p:nvSpPr>
          <p:spPr>
            <a:xfrm>
              <a:off x="672997" y="1242384"/>
              <a:ext cx="1425770" cy="563231"/>
            </a:xfrm>
            <a:prstGeom prst="rect">
              <a:avLst/>
            </a:prstGeom>
            <a:noFill/>
          </p:spPr>
          <p:txBody>
            <a:bodyPr wrap="square" rtlCol="0">
              <a:spAutoFit/>
            </a:bodyPr>
            <a:lstStyle/>
            <a:p>
              <a:pPr algn="r">
                <a:lnSpc>
                  <a:spcPct val="85000"/>
                </a:lnSpc>
              </a:pPr>
              <a:r>
                <a:rPr lang="en-US" spc="-50" dirty="0" smtClean="0">
                  <a:solidFill>
                    <a:schemeClr val="bg1"/>
                  </a:solidFill>
                </a:rPr>
                <a:t>Define</a:t>
              </a:r>
            </a:p>
            <a:p>
              <a:pPr algn="r">
                <a:lnSpc>
                  <a:spcPct val="85000"/>
                </a:lnSpc>
              </a:pPr>
              <a:r>
                <a:rPr lang="en-US" b="1" spc="-50" dirty="0" smtClean="0">
                  <a:solidFill>
                    <a:schemeClr val="bg1"/>
                  </a:solidFill>
                  <a:effectLst>
                    <a:outerShdw blurRad="38100" dist="38100" dir="2700000" algn="tl">
                      <a:srgbClr val="000000">
                        <a:alpha val="43137"/>
                      </a:srgbClr>
                    </a:outerShdw>
                  </a:effectLst>
                </a:rPr>
                <a:t>PRIORITIES</a:t>
              </a:r>
            </a:p>
          </p:txBody>
        </p:sp>
        <p:sp>
          <p:nvSpPr>
            <p:cNvPr id="7" name="Oval 6"/>
            <p:cNvSpPr/>
            <p:nvPr/>
          </p:nvSpPr>
          <p:spPr>
            <a:xfrm>
              <a:off x="278668" y="1118731"/>
              <a:ext cx="461554" cy="405269"/>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Autofit/>
            </a:bodyPr>
            <a:lstStyle/>
            <a:p>
              <a:pPr algn="l">
                <a:lnSpc>
                  <a:spcPct val="85000"/>
                </a:lnSpc>
              </a:pPr>
              <a:r>
                <a:rPr lang="en-US" sz="1600" b="1" spc="-150" dirty="0" smtClean="0">
                  <a:solidFill>
                    <a:schemeClr val="bg1"/>
                  </a:solidFill>
                </a:rPr>
                <a:t>4.</a:t>
              </a:r>
              <a:endParaRPr lang="en-US" sz="1600" b="1" spc="-150" dirty="0">
                <a:solidFill>
                  <a:schemeClr val="bg1"/>
                </a:solidFill>
              </a:endParaRPr>
            </a:p>
          </p:txBody>
        </p:sp>
      </p:grpSp>
      <p:sp>
        <p:nvSpPr>
          <p:cNvPr id="82" name="TextBox 81"/>
          <p:cNvSpPr txBox="1"/>
          <p:nvPr/>
        </p:nvSpPr>
        <p:spPr>
          <a:xfrm>
            <a:off x="413950" y="6333051"/>
            <a:ext cx="3217547" cy="210058"/>
          </a:xfrm>
          <a:prstGeom prst="rect">
            <a:avLst/>
          </a:prstGeom>
          <a:noFill/>
        </p:spPr>
        <p:txBody>
          <a:bodyPr wrap="none" rtlCol="0">
            <a:spAutoFit/>
          </a:bodyPr>
          <a:lstStyle/>
          <a:p>
            <a:pPr algn="l">
              <a:lnSpc>
                <a:spcPct val="85000"/>
              </a:lnSpc>
            </a:pPr>
            <a:r>
              <a:rPr lang="en-US" sz="900" i="1" spc="-50" dirty="0" smtClean="0">
                <a:solidFill>
                  <a:schemeClr val="tx1">
                    <a:lumMod val="75000"/>
                    <a:lumOff val="25000"/>
                  </a:schemeClr>
                </a:solidFill>
              </a:rPr>
              <a:t>Source: </a:t>
            </a:r>
            <a:r>
              <a:rPr lang="en-US" sz="900" i="1" spc="-50" dirty="0" err="1" smtClean="0">
                <a:solidFill>
                  <a:schemeClr val="tx1">
                    <a:lumMod val="75000"/>
                    <a:lumOff val="25000"/>
                  </a:schemeClr>
                </a:solidFill>
                <a:hlinkClick r:id="rId2"/>
              </a:rPr>
              <a:t>Brafton</a:t>
            </a:r>
            <a:r>
              <a:rPr lang="en-US" sz="900" i="1" spc="-50" dirty="0" smtClean="0">
                <a:solidFill>
                  <a:schemeClr val="tx1">
                    <a:lumMod val="75000"/>
                    <a:lumOff val="25000"/>
                  </a:schemeClr>
                </a:solidFill>
                <a:hlinkClick r:id="rId2"/>
              </a:rPr>
              <a:t> Blog - Comprehensive Marketing Audit in 10 Steps</a:t>
            </a:r>
            <a:r>
              <a:rPr lang="en-US" sz="900" i="1" spc="-50" dirty="0" smtClean="0">
                <a:solidFill>
                  <a:schemeClr val="tx1">
                    <a:lumMod val="75000"/>
                    <a:lumOff val="25000"/>
                  </a:schemeClr>
                </a:solidFill>
              </a:rPr>
              <a:t> </a:t>
            </a:r>
          </a:p>
        </p:txBody>
      </p:sp>
      <p:sp>
        <p:nvSpPr>
          <p:cNvPr id="83" name="TextBox 82"/>
          <p:cNvSpPr txBox="1"/>
          <p:nvPr/>
        </p:nvSpPr>
        <p:spPr>
          <a:xfrm>
            <a:off x="3039541" y="1153167"/>
            <a:ext cx="4487126" cy="589392"/>
          </a:xfrm>
          <a:prstGeom prst="rect">
            <a:avLst/>
          </a:prstGeom>
          <a:noFill/>
        </p:spPr>
        <p:txBody>
          <a:bodyPr wrap="none" rtlCol="0">
            <a:spAutoFit/>
          </a:bodyPr>
          <a:lstStyle/>
          <a:p>
            <a:pPr algn="l">
              <a:lnSpc>
                <a:spcPct val="85000"/>
              </a:lnSpc>
            </a:pPr>
            <a:r>
              <a:rPr lang="en-US" sz="1400" b="1" spc="-50" dirty="0" smtClean="0">
                <a:solidFill>
                  <a:schemeClr val="tx1">
                    <a:lumMod val="75000"/>
                    <a:lumOff val="25000"/>
                  </a:schemeClr>
                </a:solidFill>
              </a:rPr>
              <a:t>From Audit to Insights:</a:t>
            </a:r>
          </a:p>
          <a:p>
            <a:pPr algn="l">
              <a:lnSpc>
                <a:spcPct val="85000"/>
              </a:lnSpc>
            </a:pPr>
            <a:r>
              <a:rPr lang="en-US" sz="1200" spc="-50" dirty="0" smtClean="0">
                <a:solidFill>
                  <a:schemeClr val="tx1">
                    <a:lumMod val="75000"/>
                    <a:lumOff val="25000"/>
                  </a:schemeClr>
                </a:solidFill>
              </a:rPr>
              <a:t>Step 4:	Create a Priority Checklist mentioning all audit findings.</a:t>
            </a:r>
          </a:p>
          <a:p>
            <a:pPr algn="l">
              <a:lnSpc>
                <a:spcPct val="85000"/>
              </a:lnSpc>
            </a:pPr>
            <a:r>
              <a:rPr lang="en-US" sz="1200" spc="-50" dirty="0" smtClean="0">
                <a:solidFill>
                  <a:schemeClr val="tx1">
                    <a:lumMod val="75000"/>
                    <a:lumOff val="25000"/>
                  </a:schemeClr>
                </a:solidFill>
              </a:rPr>
              <a:t>Step 5:	Assign SMART achievable actions against the findings.</a:t>
            </a:r>
          </a:p>
        </p:txBody>
      </p:sp>
      <p:grpSp>
        <p:nvGrpSpPr>
          <p:cNvPr id="84" name="Group 83"/>
          <p:cNvGrpSpPr/>
          <p:nvPr/>
        </p:nvGrpSpPr>
        <p:grpSpPr>
          <a:xfrm>
            <a:off x="975101" y="2100521"/>
            <a:ext cx="10002618" cy="549184"/>
            <a:chOff x="975101" y="2324645"/>
            <a:chExt cx="8137868" cy="549184"/>
          </a:xfrm>
        </p:grpSpPr>
        <p:sp>
          <p:nvSpPr>
            <p:cNvPr id="85" name="Rounded Rectangle 84"/>
            <p:cNvSpPr/>
            <p:nvPr/>
          </p:nvSpPr>
          <p:spPr>
            <a:xfrm>
              <a:off x="975101" y="2325189"/>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branding</a:t>
              </a:r>
              <a:endParaRPr lang="en-US" spc="-150" dirty="0">
                <a:solidFill>
                  <a:schemeClr val="tx1">
                    <a:lumMod val="75000"/>
                    <a:lumOff val="25000"/>
                  </a:schemeClr>
                </a:solidFill>
              </a:endParaRPr>
            </a:p>
          </p:txBody>
        </p:sp>
        <p:sp>
          <p:nvSpPr>
            <p:cNvPr id="86" name="Rounded Rectangle 85"/>
            <p:cNvSpPr/>
            <p:nvPr/>
          </p:nvSpPr>
          <p:spPr>
            <a:xfrm>
              <a:off x="2644833"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SEO</a:t>
              </a:r>
              <a:endParaRPr lang="en-US" spc="-150" dirty="0">
                <a:solidFill>
                  <a:schemeClr val="tx1">
                    <a:lumMod val="75000"/>
                    <a:lumOff val="25000"/>
                  </a:schemeClr>
                </a:solidFill>
              </a:endParaRPr>
            </a:p>
          </p:txBody>
        </p:sp>
        <p:sp>
          <p:nvSpPr>
            <p:cNvPr id="87" name="Rounded Rectangle 86"/>
            <p:cNvSpPr/>
            <p:nvPr/>
          </p:nvSpPr>
          <p:spPr>
            <a:xfrm>
              <a:off x="4314565"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website</a:t>
              </a:r>
              <a:endParaRPr lang="en-US" spc="-150" dirty="0">
                <a:solidFill>
                  <a:schemeClr val="tx1">
                    <a:lumMod val="75000"/>
                    <a:lumOff val="25000"/>
                  </a:schemeClr>
                </a:solidFill>
              </a:endParaRPr>
            </a:p>
          </p:txBody>
        </p:sp>
        <p:sp>
          <p:nvSpPr>
            <p:cNvPr id="88" name="Rounded Rectangle 87"/>
            <p:cNvSpPr/>
            <p:nvPr/>
          </p:nvSpPr>
          <p:spPr>
            <a:xfrm>
              <a:off x="5984297"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social</a:t>
              </a:r>
              <a:endParaRPr lang="en-US" spc="-150" dirty="0">
                <a:solidFill>
                  <a:schemeClr val="tx1">
                    <a:lumMod val="75000"/>
                    <a:lumOff val="25000"/>
                  </a:schemeClr>
                </a:solidFill>
              </a:endParaRPr>
            </a:p>
          </p:txBody>
        </p:sp>
        <p:sp>
          <p:nvSpPr>
            <p:cNvPr id="89" name="Rounded Rectangle 88"/>
            <p:cNvSpPr/>
            <p:nvPr/>
          </p:nvSpPr>
          <p:spPr>
            <a:xfrm>
              <a:off x="7654029" y="2324645"/>
              <a:ext cx="1458940" cy="54864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nchor="ctr">
              <a:noAutofit/>
            </a:bodyPr>
            <a:lstStyle/>
            <a:p>
              <a:pPr algn="l">
                <a:lnSpc>
                  <a:spcPct val="85000"/>
                </a:lnSpc>
              </a:pPr>
              <a:r>
                <a:rPr lang="en-US" spc="-150" dirty="0" smtClean="0">
                  <a:solidFill>
                    <a:schemeClr val="tx1">
                      <a:lumMod val="75000"/>
                      <a:lumOff val="25000"/>
                    </a:schemeClr>
                  </a:solidFill>
                </a:rPr>
                <a:t>offline</a:t>
              </a:r>
              <a:endParaRPr lang="en-US" spc="-150" dirty="0">
                <a:solidFill>
                  <a:schemeClr val="tx1">
                    <a:lumMod val="75000"/>
                    <a:lumOff val="25000"/>
                  </a:schemeClr>
                </a:solidFill>
              </a:endParaRPr>
            </a:p>
          </p:txBody>
        </p:sp>
      </p:grpSp>
      <p:grpSp>
        <p:nvGrpSpPr>
          <p:cNvPr id="91" name="Group 90"/>
          <p:cNvGrpSpPr/>
          <p:nvPr/>
        </p:nvGrpSpPr>
        <p:grpSpPr>
          <a:xfrm>
            <a:off x="997133" y="2860196"/>
            <a:ext cx="9966702" cy="1675945"/>
            <a:chOff x="997133" y="4922089"/>
            <a:chExt cx="8108648" cy="2180517"/>
          </a:xfrm>
        </p:grpSpPr>
        <p:sp>
          <p:nvSpPr>
            <p:cNvPr id="92" name="Rectangle 91"/>
            <p:cNvSpPr/>
            <p:nvPr/>
          </p:nvSpPr>
          <p:spPr>
            <a:xfrm>
              <a:off x="997133" y="4922089"/>
              <a:ext cx="1429720" cy="218051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93" name="TextBox 92"/>
            <p:cNvSpPr txBox="1"/>
            <p:nvPr/>
          </p:nvSpPr>
          <p:spPr>
            <a:xfrm>
              <a:off x="2178424" y="4922090"/>
              <a:ext cx="245292" cy="2026216"/>
            </a:xfrm>
            <a:prstGeom prst="rect">
              <a:avLst/>
            </a:prstGeom>
            <a:noFill/>
          </p:spPr>
          <p:txBody>
            <a:bodyPr wrap="square" rtlCol="0">
              <a:spAutoFit/>
            </a:bodyPr>
            <a:lstStyle/>
            <a:p>
              <a:pPr algn="ctr">
                <a:lnSpc>
                  <a:spcPct val="85000"/>
                </a:lnSpc>
              </a:pPr>
              <a:r>
                <a:rPr lang="en-US" sz="1600" b="1" spc="-50" dirty="0" smtClean="0">
                  <a:solidFill>
                    <a:schemeClr val="bg1"/>
                  </a:solidFill>
                </a:rPr>
                <a:t>INSIGHT</a:t>
              </a:r>
            </a:p>
          </p:txBody>
        </p:sp>
        <p:sp>
          <p:nvSpPr>
            <p:cNvPr id="94" name="TextBox 93"/>
            <p:cNvSpPr txBox="1"/>
            <p:nvPr/>
          </p:nvSpPr>
          <p:spPr>
            <a:xfrm>
              <a:off x="1025567" y="5306591"/>
              <a:ext cx="1152857" cy="1200328"/>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Pinpoint gaps in existing content.</a:t>
              </a:r>
            </a:p>
            <a:p>
              <a:pPr marL="171450" indent="-171450">
                <a:buFont typeface="Arial" panose="020B0604020202020204" pitchFamily="34" charset="0"/>
                <a:buChar char="•"/>
              </a:pP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Formally update brand guidelines / messaging.</a:t>
              </a:r>
              <a:endParaRPr lang="en-US" sz="900" dirty="0">
                <a:solidFill>
                  <a:schemeClr val="bg1"/>
                </a:solidFill>
              </a:endParaRPr>
            </a:p>
          </p:txBody>
        </p:sp>
        <p:sp>
          <p:nvSpPr>
            <p:cNvPr id="95" name="Rectangle 94"/>
            <p:cNvSpPr/>
            <p:nvPr/>
          </p:nvSpPr>
          <p:spPr>
            <a:xfrm>
              <a:off x="2661520" y="4922089"/>
              <a:ext cx="1429720" cy="218051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96" name="TextBox 95"/>
            <p:cNvSpPr txBox="1"/>
            <p:nvPr/>
          </p:nvSpPr>
          <p:spPr>
            <a:xfrm>
              <a:off x="2695299" y="5399304"/>
              <a:ext cx="1358008" cy="1200329"/>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Identify organic ranking opportunities easily within grasp.</a:t>
              </a:r>
            </a:p>
            <a:p>
              <a:pPr marL="171450" indent="-171450">
                <a:buFont typeface="Arial" panose="020B0604020202020204" pitchFamily="34" charset="0"/>
                <a:buChar char="•"/>
              </a:pP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Optimize high-conversion pages and metadata.</a:t>
              </a:r>
              <a:endParaRPr lang="en-US" sz="900" dirty="0">
                <a:solidFill>
                  <a:schemeClr val="bg1"/>
                </a:solidFill>
              </a:endParaRPr>
            </a:p>
          </p:txBody>
        </p:sp>
        <p:sp>
          <p:nvSpPr>
            <p:cNvPr id="97" name="Rectangle 96"/>
            <p:cNvSpPr/>
            <p:nvPr/>
          </p:nvSpPr>
          <p:spPr>
            <a:xfrm>
              <a:off x="4336597" y="4922089"/>
              <a:ext cx="1429720" cy="218051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98" name="TextBox 97"/>
            <p:cNvSpPr txBox="1"/>
            <p:nvPr/>
          </p:nvSpPr>
          <p:spPr>
            <a:xfrm>
              <a:off x="4370376" y="5160887"/>
              <a:ext cx="1358008" cy="1477328"/>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Address all site penalties.</a:t>
              </a:r>
            </a:p>
            <a:p>
              <a:pPr marL="171450" indent="-171450">
                <a:buFont typeface="Arial" panose="020B0604020202020204" pitchFamily="34" charset="0"/>
                <a:buChar char="•"/>
              </a:pP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Clean up any analytics-tracking errors.</a:t>
              </a:r>
            </a:p>
            <a:p>
              <a:pPr marL="171450" indent="-171450">
                <a:buFont typeface="Arial" panose="020B0604020202020204" pitchFamily="34" charset="0"/>
                <a:buChar char="•"/>
              </a:pP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Test for additional CRO and UX opportunities.</a:t>
              </a:r>
              <a:endParaRPr lang="en-US" sz="900" dirty="0">
                <a:solidFill>
                  <a:schemeClr val="bg1"/>
                </a:solidFill>
              </a:endParaRPr>
            </a:p>
          </p:txBody>
        </p:sp>
        <p:sp>
          <p:nvSpPr>
            <p:cNvPr id="99" name="Rectangle 98"/>
            <p:cNvSpPr/>
            <p:nvPr/>
          </p:nvSpPr>
          <p:spPr>
            <a:xfrm>
              <a:off x="5983006" y="4922089"/>
              <a:ext cx="1429720" cy="218051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100" name="TextBox 99"/>
            <p:cNvSpPr txBox="1"/>
            <p:nvPr/>
          </p:nvSpPr>
          <p:spPr>
            <a:xfrm>
              <a:off x="6018862" y="4998325"/>
              <a:ext cx="1358008" cy="1892826"/>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Expand, consolidate or refine social media channels.</a:t>
              </a:r>
            </a:p>
            <a:p>
              <a:pPr marL="171450" indent="-171450">
                <a:buFont typeface="Arial" panose="020B0604020202020204" pitchFamily="34" charset="0"/>
                <a:buChar char="•"/>
              </a:pP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Reclaim unlinked brand mentions.</a:t>
              </a:r>
            </a:p>
            <a:p>
              <a:pPr marL="171450" indent="-171450">
                <a:buFont typeface="Arial" panose="020B0604020202020204" pitchFamily="34" charset="0"/>
                <a:buChar char="•"/>
              </a:pPr>
              <a:endParaRPr lang="en-US" sz="900" dirty="0" smtClean="0">
                <a:solidFill>
                  <a:schemeClr val="bg1"/>
                </a:solidFill>
              </a:endParaRPr>
            </a:p>
            <a:p>
              <a:pPr marL="171450" indent="-171450">
                <a:buFont typeface="Arial" panose="020B0604020202020204" pitchFamily="34" charset="0"/>
                <a:buChar char="•"/>
              </a:pPr>
              <a:r>
                <a:rPr lang="en-US" sz="900" dirty="0" smtClean="0">
                  <a:solidFill>
                    <a:schemeClr val="bg1"/>
                  </a:solidFill>
                </a:rPr>
                <a:t>Respond to user reviews on Google My Business and other online directories.</a:t>
              </a:r>
              <a:endParaRPr lang="en-US" sz="900" dirty="0">
                <a:solidFill>
                  <a:schemeClr val="bg1"/>
                </a:solidFill>
              </a:endParaRPr>
            </a:p>
          </p:txBody>
        </p:sp>
        <p:sp>
          <p:nvSpPr>
            <p:cNvPr id="101" name="Rectangle 100"/>
            <p:cNvSpPr/>
            <p:nvPr/>
          </p:nvSpPr>
          <p:spPr>
            <a:xfrm>
              <a:off x="7676061" y="4922089"/>
              <a:ext cx="1429720" cy="2180517"/>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5400000" scaled="1"/>
              <a:tileRect/>
            </a:gradFill>
            <a:ln>
              <a:noFill/>
            </a:ln>
          </p:spPr>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102" name="TextBox 101"/>
            <p:cNvSpPr txBox="1"/>
            <p:nvPr/>
          </p:nvSpPr>
          <p:spPr>
            <a:xfrm>
              <a:off x="7711917" y="5535810"/>
              <a:ext cx="1358008" cy="784830"/>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solidFill>
                    <a:schemeClr val="bg1"/>
                  </a:solidFill>
                </a:rPr>
                <a:t>Identify future networking, publication and industry-specific possibilities.</a:t>
              </a:r>
              <a:endParaRPr lang="en-US" sz="900" dirty="0">
                <a:solidFill>
                  <a:schemeClr val="bg1"/>
                </a:solidFill>
              </a:endParaRPr>
            </a:p>
          </p:txBody>
        </p:sp>
      </p:grpSp>
      <p:grpSp>
        <p:nvGrpSpPr>
          <p:cNvPr id="76" name="Group 75"/>
          <p:cNvGrpSpPr/>
          <p:nvPr/>
        </p:nvGrpSpPr>
        <p:grpSpPr>
          <a:xfrm>
            <a:off x="278668" y="4192759"/>
            <a:ext cx="2170442" cy="686884"/>
            <a:chOff x="216758" y="2898604"/>
            <a:chExt cx="2170442" cy="686884"/>
          </a:xfrm>
        </p:grpSpPr>
        <p:sp>
          <p:nvSpPr>
            <p:cNvPr id="37" name="Rounded Rectangle 36"/>
            <p:cNvSpPr/>
            <p:nvPr/>
          </p:nvSpPr>
          <p:spPr>
            <a:xfrm>
              <a:off x="425503" y="3022257"/>
              <a:ext cx="1917635" cy="563231"/>
            </a:xfrm>
            <a:prstGeom prst="roundRect">
              <a:avLst>
                <a:gd name="adj" fmla="val 11173"/>
              </a:avLst>
            </a:prstGeom>
            <a:ln/>
          </p:spPr>
          <p:style>
            <a:lnRef idx="0">
              <a:schemeClr val="accent6"/>
            </a:lnRef>
            <a:fillRef idx="3">
              <a:schemeClr val="accent6"/>
            </a:fillRef>
            <a:effectRef idx="3">
              <a:schemeClr val="accent6"/>
            </a:effectRef>
            <a:fontRef idx="minor">
              <a:schemeClr val="lt1"/>
            </a:fontRef>
          </p:style>
          <p:txBody>
            <a:bodyPr wrap="square" rtlCol="0" anchor="ctr">
              <a:noAutofit/>
            </a:bodyPr>
            <a:lstStyle/>
            <a:p>
              <a:pPr algn="l">
                <a:lnSpc>
                  <a:spcPct val="85000"/>
                </a:lnSpc>
              </a:pPr>
              <a:endParaRPr lang="en-US" sz="2400" spc="-150" dirty="0">
                <a:solidFill>
                  <a:schemeClr val="tx1">
                    <a:lumMod val="75000"/>
                    <a:lumOff val="25000"/>
                  </a:schemeClr>
                </a:solidFill>
              </a:endParaRPr>
            </a:p>
          </p:txBody>
        </p:sp>
        <p:sp>
          <p:nvSpPr>
            <p:cNvPr id="38" name="TextBox 37"/>
            <p:cNvSpPr txBox="1"/>
            <p:nvPr/>
          </p:nvSpPr>
          <p:spPr>
            <a:xfrm>
              <a:off x="612997" y="3022257"/>
              <a:ext cx="1774203" cy="563231"/>
            </a:xfrm>
            <a:prstGeom prst="rect">
              <a:avLst/>
            </a:prstGeom>
            <a:noFill/>
          </p:spPr>
          <p:txBody>
            <a:bodyPr wrap="square" rtlCol="0">
              <a:spAutoFit/>
            </a:bodyPr>
            <a:lstStyle/>
            <a:p>
              <a:pPr algn="l">
                <a:lnSpc>
                  <a:spcPct val="85000"/>
                </a:lnSpc>
              </a:pPr>
              <a:r>
                <a:rPr lang="en-US" spc="-50" dirty="0" smtClean="0">
                  <a:solidFill>
                    <a:schemeClr val="bg1"/>
                  </a:solidFill>
                </a:rPr>
                <a:t>List Convertible</a:t>
              </a:r>
            </a:p>
            <a:p>
              <a:pPr algn="l">
                <a:lnSpc>
                  <a:spcPct val="85000"/>
                </a:lnSpc>
              </a:pPr>
              <a:r>
                <a:rPr lang="en-US" b="1" spc="-50" dirty="0" smtClean="0">
                  <a:solidFill>
                    <a:schemeClr val="bg1"/>
                  </a:solidFill>
                  <a:effectLst>
                    <a:outerShdw blurRad="38100" dist="38100" dir="2700000" algn="tl">
                      <a:srgbClr val="000000">
                        <a:alpha val="43137"/>
                      </a:srgbClr>
                    </a:outerShdw>
                  </a:effectLst>
                </a:rPr>
                <a:t>ACTIONS</a:t>
              </a:r>
            </a:p>
          </p:txBody>
        </p:sp>
        <p:sp>
          <p:nvSpPr>
            <p:cNvPr id="39" name="Oval 38"/>
            <p:cNvSpPr/>
            <p:nvPr/>
          </p:nvSpPr>
          <p:spPr>
            <a:xfrm>
              <a:off x="216758" y="2898604"/>
              <a:ext cx="461554" cy="405269"/>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Autofit/>
            </a:bodyPr>
            <a:lstStyle/>
            <a:p>
              <a:pPr algn="l">
                <a:lnSpc>
                  <a:spcPct val="85000"/>
                </a:lnSpc>
              </a:pPr>
              <a:r>
                <a:rPr lang="en-US" sz="1600" b="1" spc="-150" dirty="0" smtClean="0">
                  <a:solidFill>
                    <a:schemeClr val="bg1"/>
                  </a:solidFill>
                </a:rPr>
                <a:t>5.</a:t>
              </a:r>
              <a:endParaRPr lang="en-US" sz="1600" b="1" spc="-150" dirty="0">
                <a:solidFill>
                  <a:schemeClr val="bg1"/>
                </a:solidFill>
              </a:endParaRPr>
            </a:p>
          </p:txBody>
        </p:sp>
      </p:grpSp>
      <p:sp>
        <p:nvSpPr>
          <p:cNvPr id="117" name="TextBox 116"/>
          <p:cNvSpPr txBox="1"/>
          <p:nvPr/>
        </p:nvSpPr>
        <p:spPr>
          <a:xfrm>
            <a:off x="9826442" y="6188781"/>
            <a:ext cx="1151277" cy="249299"/>
          </a:xfrm>
          <a:prstGeom prst="rect">
            <a:avLst/>
          </a:prstGeom>
          <a:noFill/>
        </p:spPr>
        <p:txBody>
          <a:bodyPr wrap="none" rtlCol="0">
            <a:spAutoFit/>
          </a:bodyPr>
          <a:lstStyle/>
          <a:p>
            <a:pPr algn="l">
              <a:lnSpc>
                <a:spcPct val="85000"/>
              </a:lnSpc>
            </a:pPr>
            <a:r>
              <a:rPr lang="en-US" sz="1200" i="1" spc="-50" dirty="0" smtClean="0">
                <a:solidFill>
                  <a:schemeClr val="tx1">
                    <a:lumMod val="75000"/>
                    <a:lumOff val="25000"/>
                  </a:schemeClr>
                </a:solidFill>
              </a:rPr>
              <a:t>*Examples only</a:t>
            </a:r>
          </a:p>
        </p:txBody>
      </p:sp>
      <p:sp>
        <p:nvSpPr>
          <p:cNvPr id="45" name="Title 3"/>
          <p:cNvSpPr>
            <a:spLocks noGrp="1"/>
          </p:cNvSpPr>
          <p:nvPr>
            <p:ph type="title"/>
          </p:nvPr>
        </p:nvSpPr>
        <p:spPr>
          <a:xfrm>
            <a:off x="838200" y="365125"/>
            <a:ext cx="10515600" cy="681801"/>
          </a:xfrm>
        </p:spPr>
        <p:txBody>
          <a:bodyPr>
            <a:normAutofit fontScale="90000"/>
          </a:bodyPr>
          <a:lstStyle/>
          <a:p>
            <a:r>
              <a:rPr lang="en-US" dirty="0" smtClean="0"/>
              <a:t>Comprehensive Content Audit: 2</a:t>
            </a:r>
            <a:endParaRPr lang="en-US" dirty="0"/>
          </a:p>
        </p:txBody>
      </p:sp>
      <p:pic>
        <p:nvPicPr>
          <p:cNvPr id="46" name="Picture 45"/>
          <p:cNvPicPr>
            <a:picLocks noChangeAspect="1"/>
          </p:cNvPicPr>
          <p:nvPr/>
        </p:nvPicPr>
        <p:blipFill>
          <a:blip r:embed="rId3"/>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164229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fade">
                                      <p:cBhvr>
                                        <p:cTn id="10" dur="500"/>
                                        <p:tgtEl>
                                          <p:spTgt spid="84"/>
                                        </p:tgtEl>
                                      </p:cBhvr>
                                    </p:animEffect>
                                  </p:childTnLst>
                                </p:cTn>
                              </p:par>
                              <p:par>
                                <p:cTn id="11" presetID="10" presetClass="entr" presetSubtype="0" fill="hold" nodeType="withEffect">
                                  <p:stCondLst>
                                    <p:cond delay="0"/>
                                  </p:stCondLst>
                                  <p:childTnLst>
                                    <p:set>
                                      <p:cBhvr>
                                        <p:cTn id="12" dur="1" fill="hold">
                                          <p:stCondLst>
                                            <p:cond delay="0"/>
                                          </p:stCondLst>
                                        </p:cTn>
                                        <p:tgtEl>
                                          <p:spTgt spid="91"/>
                                        </p:tgtEl>
                                        <p:attrNameLst>
                                          <p:attrName>style.visibility</p:attrName>
                                        </p:attrNameLst>
                                      </p:cBhvr>
                                      <p:to>
                                        <p:strVal val="visible"/>
                                      </p:to>
                                    </p:set>
                                    <p:animEffect transition="in" filter="fade">
                                      <p:cBhvr>
                                        <p:cTn id="13" dur="500"/>
                                        <p:tgtEl>
                                          <p:spTgt spid="9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fade">
                                      <p:cBhvr>
                                        <p:cTn id="18" dur="500"/>
                                        <p:tgtEl>
                                          <p:spTgt spid="76"/>
                                        </p:tgtEl>
                                      </p:cBhvr>
                                    </p:animEffect>
                                  </p:childTnLst>
                                </p:cTn>
                              </p:par>
                              <p:par>
                                <p:cTn id="19" presetID="10" presetClass="entr" presetSubtype="0" fill="hold" nodeType="withEffect">
                                  <p:stCondLst>
                                    <p:cond delay="0"/>
                                  </p:stCondLst>
                                  <p:childTnLst>
                                    <p:set>
                                      <p:cBhvr>
                                        <p:cTn id="20" dur="1" fill="hold">
                                          <p:stCondLst>
                                            <p:cond delay="0"/>
                                          </p:stCondLst>
                                        </p:cTn>
                                        <p:tgtEl>
                                          <p:spTgt spid="105"/>
                                        </p:tgtEl>
                                        <p:attrNameLst>
                                          <p:attrName>style.visibility</p:attrName>
                                        </p:attrNameLst>
                                      </p:cBhvr>
                                      <p:to>
                                        <p:strVal val="visible"/>
                                      </p:to>
                                    </p:set>
                                    <p:animEffect transition="in" filter="fade">
                                      <p:cBhvr>
                                        <p:cTn id="21" dur="500"/>
                                        <p:tgtEl>
                                          <p:spTgt spid="10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7"/>
                                        </p:tgtEl>
                                        <p:attrNameLst>
                                          <p:attrName>style.visibility</p:attrName>
                                        </p:attrNameLst>
                                      </p:cBhvr>
                                      <p:to>
                                        <p:strVal val="visible"/>
                                      </p:to>
                                    </p:set>
                                    <p:animEffect transition="in" filter="fade">
                                      <p:cBhvr>
                                        <p:cTn id="24"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p Arrow 4"/>
          <p:cNvSpPr/>
          <p:nvPr/>
        </p:nvSpPr>
        <p:spPr>
          <a:xfrm>
            <a:off x="7083706" y="1238491"/>
            <a:ext cx="4722471" cy="5619509"/>
          </a:xfrm>
          <a:prstGeom prst="upArrow">
            <a:avLst>
              <a:gd name="adj1" fmla="val 93137"/>
              <a:gd name="adj2" fmla="val 11519"/>
            </a:avLst>
          </a:prstGeom>
          <a:gradFill>
            <a:gsLst>
              <a:gs pos="11000">
                <a:srgbClr val="00B050"/>
              </a:gs>
              <a:gs pos="39000">
                <a:schemeClr val="accent4">
                  <a:lumMod val="75000"/>
                </a:schemeClr>
              </a:gs>
              <a:gs pos="63000">
                <a:srgbClr val="C00000"/>
              </a:gs>
              <a:gs pos="83000">
                <a:schemeClr val="tx1">
                  <a:lumMod val="65000"/>
                  <a:lumOff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691477"/>
          </a:xfrm>
        </p:spPr>
        <p:txBody>
          <a:bodyPr>
            <a:normAutofit fontScale="90000"/>
          </a:bodyPr>
          <a:lstStyle/>
          <a:p>
            <a:r>
              <a:rPr lang="en-US" dirty="0" smtClean="0"/>
              <a:t>Where to Distribute Your Content</a:t>
            </a:r>
            <a:endParaRPr lang="en-US" dirty="0"/>
          </a:p>
        </p:txBody>
      </p:sp>
      <p:sp>
        <p:nvSpPr>
          <p:cNvPr id="4" name="Content Placeholder 3"/>
          <p:cNvSpPr>
            <a:spLocks noGrp="1"/>
          </p:cNvSpPr>
          <p:nvPr>
            <p:ph idx="1"/>
          </p:nvPr>
        </p:nvSpPr>
        <p:spPr>
          <a:xfrm>
            <a:off x="7448791" y="1872576"/>
            <a:ext cx="3992300" cy="4351338"/>
          </a:xfrm>
        </p:spPr>
        <p:txBody>
          <a:bodyPr>
            <a:normAutofit/>
          </a:bodyPr>
          <a:lstStyle/>
          <a:p>
            <a:pPr marL="0" indent="0">
              <a:buNone/>
            </a:pPr>
            <a:r>
              <a:rPr lang="en-US" sz="1400" b="1" dirty="0" smtClean="0">
                <a:solidFill>
                  <a:schemeClr val="bg1"/>
                </a:solidFill>
              </a:rPr>
              <a:t>Rocket Channels:</a:t>
            </a:r>
          </a:p>
          <a:p>
            <a:pPr marL="0" indent="0">
              <a:buNone/>
            </a:pPr>
            <a:r>
              <a:rPr lang="en-US" sz="1400" dirty="0" smtClean="0">
                <a:solidFill>
                  <a:schemeClr val="bg1"/>
                </a:solidFill>
              </a:rPr>
              <a:t>Popular but risky, these channels can unlock unprecedented growth.</a:t>
            </a:r>
          </a:p>
          <a:p>
            <a:pPr marL="0" indent="0">
              <a:buNone/>
            </a:pPr>
            <a:endParaRPr lang="en-US" sz="1400" dirty="0" smtClean="0">
              <a:solidFill>
                <a:schemeClr val="bg1"/>
              </a:solidFill>
            </a:endParaRPr>
          </a:p>
          <a:p>
            <a:pPr marL="0" indent="0">
              <a:buNone/>
            </a:pPr>
            <a:r>
              <a:rPr lang="en-US" sz="1400" b="1" dirty="0" smtClean="0">
                <a:solidFill>
                  <a:schemeClr val="bg1"/>
                </a:solidFill>
              </a:rPr>
              <a:t>Money Channels:</a:t>
            </a:r>
          </a:p>
          <a:p>
            <a:pPr marL="0" indent="0">
              <a:buNone/>
            </a:pPr>
            <a:r>
              <a:rPr lang="en-US" sz="1400" dirty="0" smtClean="0">
                <a:solidFill>
                  <a:schemeClr val="bg1"/>
                </a:solidFill>
              </a:rPr>
              <a:t>Established channels for continuous results. Sometimes costly.</a:t>
            </a:r>
          </a:p>
          <a:p>
            <a:pPr marL="0" indent="0">
              <a:buNone/>
            </a:pPr>
            <a:endParaRPr lang="en-US" sz="1400" dirty="0" smtClean="0">
              <a:solidFill>
                <a:schemeClr val="bg1"/>
              </a:solidFill>
            </a:endParaRPr>
          </a:p>
          <a:p>
            <a:pPr marL="0" indent="0">
              <a:buNone/>
            </a:pPr>
            <a:r>
              <a:rPr lang="en-US" sz="1400" b="1" dirty="0" smtClean="0">
                <a:solidFill>
                  <a:schemeClr val="bg1"/>
                </a:solidFill>
              </a:rPr>
              <a:t>Ghost Channels:</a:t>
            </a:r>
          </a:p>
          <a:p>
            <a:pPr marL="0" indent="0">
              <a:buNone/>
            </a:pPr>
            <a:r>
              <a:rPr lang="en-US" sz="1400" dirty="0" smtClean="0">
                <a:solidFill>
                  <a:schemeClr val="bg1"/>
                </a:solidFill>
              </a:rPr>
              <a:t>Channels with doubtful future gains, only with the hope of early-bird advantage.</a:t>
            </a:r>
          </a:p>
          <a:p>
            <a:pPr marL="0" indent="0">
              <a:buNone/>
            </a:pPr>
            <a:endParaRPr lang="en-US" sz="1400" dirty="0" smtClean="0">
              <a:solidFill>
                <a:schemeClr val="bg1"/>
              </a:solidFill>
            </a:endParaRPr>
          </a:p>
          <a:p>
            <a:pPr marL="0" indent="0">
              <a:buNone/>
            </a:pPr>
            <a:r>
              <a:rPr lang="en-US" sz="1400" b="1" dirty="0" smtClean="0">
                <a:solidFill>
                  <a:schemeClr val="bg1"/>
                </a:solidFill>
              </a:rPr>
              <a:t>Questionable Channels:</a:t>
            </a:r>
          </a:p>
          <a:p>
            <a:pPr marL="0" indent="0">
              <a:buNone/>
            </a:pPr>
            <a:r>
              <a:rPr lang="en-US" sz="1400" dirty="0" smtClean="0">
                <a:solidFill>
                  <a:schemeClr val="bg1"/>
                </a:solidFill>
              </a:rPr>
              <a:t>Channels saturated with competition, but with some scope to penetrate your current audience.</a:t>
            </a:r>
            <a:endParaRPr lang="en-US" sz="1400" dirty="0">
              <a:solidFill>
                <a:schemeClr val="bg1"/>
              </a:solidFill>
            </a:endParaRPr>
          </a:p>
        </p:txBody>
      </p:sp>
      <p:pic>
        <p:nvPicPr>
          <p:cNvPr id="2050" name="Picture 2" descr="Channel Distribution Frame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481" y="1238491"/>
            <a:ext cx="4312919" cy="273769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919481" y="4158073"/>
            <a:ext cx="4314987" cy="2183076"/>
          </a:xfrm>
          <a:prstGeom prst="rect">
            <a:avLst/>
          </a:prstGeom>
          <a:effectLst>
            <a:outerShdw blurRad="63500" sx="102000" sy="102000" algn="ctr" rotWithShape="0">
              <a:prstClr val="black">
                <a:alpha val="40000"/>
              </a:prstClr>
            </a:outerShdw>
          </a:effectLst>
        </p:spPr>
      </p:pic>
      <p:sp>
        <p:nvSpPr>
          <p:cNvPr id="8" name="TextBox 7"/>
          <p:cNvSpPr txBox="1"/>
          <p:nvPr/>
        </p:nvSpPr>
        <p:spPr>
          <a:xfrm rot="16200000">
            <a:off x="10014129" y="4525574"/>
            <a:ext cx="3741922" cy="276999"/>
          </a:xfrm>
          <a:prstGeom prst="rect">
            <a:avLst/>
          </a:prstGeom>
          <a:noFill/>
        </p:spPr>
        <p:txBody>
          <a:bodyPr wrap="none" rtlCol="0">
            <a:spAutoFit/>
          </a:bodyPr>
          <a:lstStyle/>
          <a:p>
            <a:r>
              <a:rPr lang="en-US" sz="1200" dirty="0" smtClean="0"/>
              <a:t>Source: </a:t>
            </a:r>
            <a:r>
              <a:rPr lang="en-US" sz="1200" dirty="0" smtClean="0">
                <a:hlinkClick r:id="rId4"/>
              </a:rPr>
              <a:t>https://rosssimmonds.com/content-distribution/</a:t>
            </a:r>
            <a:endParaRPr lang="en-US" sz="1200" dirty="0"/>
          </a:p>
        </p:txBody>
      </p:sp>
      <p:grpSp>
        <p:nvGrpSpPr>
          <p:cNvPr id="9" name="Group 8"/>
          <p:cNvGrpSpPr/>
          <p:nvPr/>
        </p:nvGrpSpPr>
        <p:grpSpPr>
          <a:xfrm>
            <a:off x="5539967" y="4579112"/>
            <a:ext cx="1327743" cy="1762037"/>
            <a:chOff x="5331444" y="4579112"/>
            <a:chExt cx="1327743" cy="1762037"/>
          </a:xfrm>
          <a:effectLst>
            <a:outerShdw blurRad="50800" dist="38100" dir="2700000" algn="tl" rotWithShape="0">
              <a:prstClr val="black">
                <a:alpha val="40000"/>
              </a:prstClr>
            </a:outerShdw>
          </a:effectLst>
        </p:grpSpPr>
        <p:sp>
          <p:nvSpPr>
            <p:cNvPr id="7" name="Rounded Rectangular Callout 6"/>
            <p:cNvSpPr/>
            <p:nvPr/>
          </p:nvSpPr>
          <p:spPr>
            <a:xfrm>
              <a:off x="5331444" y="4775200"/>
              <a:ext cx="1130316" cy="1565949"/>
            </a:xfrm>
            <a:prstGeom prst="wedgeRoundRectCallout">
              <a:avLst>
                <a:gd name="adj1" fmla="val -397751"/>
                <a:gd name="adj2" fmla="val -34073"/>
                <a:gd name="adj3" fmla="val 16667"/>
              </a:avLst>
            </a:prstGeom>
            <a:solidFill>
              <a:schemeClr val="accent1">
                <a:lumMod val="20000"/>
                <a:lumOff val="80000"/>
              </a:schemeClr>
            </a:solid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2060"/>
                  </a:solidFill>
                </a:rPr>
                <a:t>Facebook Groups have </a:t>
              </a:r>
            </a:p>
            <a:p>
              <a:pPr algn="ctr"/>
              <a:r>
                <a:rPr lang="en-US" sz="2400" b="1" dirty="0" smtClean="0">
                  <a:solidFill>
                    <a:srgbClr val="002060"/>
                  </a:solidFill>
                </a:rPr>
                <a:t>1B+ </a:t>
              </a:r>
            </a:p>
            <a:p>
              <a:pPr algn="ctr"/>
              <a:r>
                <a:rPr lang="en-US" sz="1400" b="1" dirty="0" smtClean="0">
                  <a:solidFill>
                    <a:srgbClr val="002060"/>
                  </a:solidFill>
                </a:rPr>
                <a:t>USERS</a:t>
              </a:r>
            </a:p>
            <a:p>
              <a:pPr algn="ctr"/>
              <a:r>
                <a:rPr lang="en-US" sz="1400" dirty="0" smtClean="0">
                  <a:solidFill>
                    <a:srgbClr val="002060"/>
                  </a:solidFill>
                </a:rPr>
                <a:t>per month</a:t>
              </a:r>
              <a:endParaRPr lang="en-US" sz="1400" dirty="0">
                <a:solidFill>
                  <a:srgbClr val="002060"/>
                </a:solidFill>
              </a:endParaRPr>
            </a:p>
          </p:txBody>
        </p:sp>
        <p:pic>
          <p:nvPicPr>
            <p:cNvPr id="10" name="Picture 9" descr="Image result for facebook round icon 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270" t="10158" r="15264" b="10570"/>
            <a:stretch/>
          </p:blipFill>
          <p:spPr bwMode="auto">
            <a:xfrm>
              <a:off x="6264332" y="4579112"/>
              <a:ext cx="394855" cy="392175"/>
            </a:xfrm>
            <a:prstGeom prst="rect">
              <a:avLst/>
            </a:prstGeom>
            <a:ln>
              <a:noFill/>
            </a:ln>
            <a:effectLst/>
            <a:extLst>
              <a:ext uri="{909E8E84-426E-40DD-AFC4-6F175D3DCCD1}">
                <a14:hiddenFill xmlns:a14="http://schemas.microsoft.com/office/drawing/2010/main">
                  <a:solidFill>
                    <a:srgbClr val="FFFFFF"/>
                  </a:solidFill>
                </a14:hiddenFill>
              </a:ext>
            </a:extLst>
          </p:spPr>
        </p:pic>
      </p:grpSp>
      <p:pic>
        <p:nvPicPr>
          <p:cNvPr id="13" name="Picture 12"/>
          <p:cNvPicPr>
            <a:picLocks noChangeAspect="1"/>
          </p:cNvPicPr>
          <p:nvPr/>
        </p:nvPicPr>
        <p:blipFill>
          <a:blip r:embed="rId6"/>
          <a:stretch>
            <a:fillRect/>
          </a:stretch>
        </p:blipFill>
        <p:spPr>
          <a:xfrm>
            <a:off x="9218130" y="154171"/>
            <a:ext cx="2896198" cy="711603"/>
          </a:xfrm>
          <a:prstGeom prst="rect">
            <a:avLst/>
          </a:prstGeom>
        </p:spPr>
      </p:pic>
    </p:spTree>
    <p:extLst>
      <p:ext uri="{BB962C8B-B14F-4D97-AF65-F5344CB8AC3E}">
        <p14:creationId xmlns:p14="http://schemas.microsoft.com/office/powerpoint/2010/main" val="152280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4048" y="334372"/>
            <a:ext cx="4675671" cy="1325563"/>
          </a:xfrm>
        </p:spPr>
        <p:txBody>
          <a:bodyPr/>
          <a:lstStyle/>
          <a:p>
            <a:pPr algn="r"/>
            <a:r>
              <a:rPr lang="en-US" dirty="0" smtClean="0"/>
              <a:t>How Do Influencers Fit This Picture?</a:t>
            </a:r>
            <a:endParaRPr lang="en-US" dirty="0"/>
          </a:p>
        </p:txBody>
      </p:sp>
      <p:grpSp>
        <p:nvGrpSpPr>
          <p:cNvPr id="13" name="Group 12"/>
          <p:cNvGrpSpPr/>
          <p:nvPr/>
        </p:nvGrpSpPr>
        <p:grpSpPr>
          <a:xfrm>
            <a:off x="431802" y="1613646"/>
            <a:ext cx="3193407" cy="4411235"/>
            <a:chOff x="838202" y="1613645"/>
            <a:chExt cx="3193407" cy="4411235"/>
          </a:xfrm>
        </p:grpSpPr>
        <p:sp>
          <p:nvSpPr>
            <p:cNvPr id="7" name="Pentagon 6"/>
            <p:cNvSpPr/>
            <p:nvPr/>
          </p:nvSpPr>
          <p:spPr>
            <a:xfrm rot="16200000">
              <a:off x="692307" y="2685578"/>
              <a:ext cx="3485197" cy="3193407"/>
            </a:xfrm>
            <a:prstGeom prst="homePlate">
              <a:avLst>
                <a:gd name="adj" fmla="val 2011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p:nvPr/>
          </p:nvGrpSpPr>
          <p:grpSpPr>
            <a:xfrm>
              <a:off x="1490911" y="1613645"/>
              <a:ext cx="1887986" cy="1920516"/>
              <a:chOff x="315847" y="1485543"/>
              <a:chExt cx="1887986" cy="1920516"/>
            </a:xfrm>
            <a:effectLst>
              <a:outerShdw blurRad="50800" dist="38100" dir="2700000" algn="tl" rotWithShape="0">
                <a:prstClr val="black">
                  <a:alpha val="40000"/>
                </a:prstClr>
              </a:outerShdw>
            </a:effectLst>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46" t="1" b="-35"/>
              <a:stretch/>
            </p:blipFill>
            <p:spPr>
              <a:xfrm rot="3988694">
                <a:off x="299582" y="1501808"/>
                <a:ext cx="1920516" cy="1887986"/>
              </a:xfrm>
              <a:prstGeom prst="rect">
                <a:avLst/>
              </a:prstGeom>
            </p:spPr>
          </p:pic>
          <p:sp>
            <p:nvSpPr>
              <p:cNvPr id="5" name="TextBox 4"/>
              <p:cNvSpPr txBox="1"/>
              <p:nvPr/>
            </p:nvSpPr>
            <p:spPr>
              <a:xfrm>
                <a:off x="579120" y="1811416"/>
                <a:ext cx="1219200" cy="1200329"/>
              </a:xfrm>
              <a:prstGeom prst="rect">
                <a:avLst/>
              </a:prstGeom>
              <a:noFill/>
            </p:spPr>
            <p:txBody>
              <a:bodyPr wrap="square" rtlCol="0">
                <a:spAutoFit/>
              </a:bodyPr>
              <a:lstStyle/>
              <a:p>
                <a:r>
                  <a:rPr lang="en-US" sz="2400" b="1" dirty="0" smtClean="0">
                    <a:solidFill>
                      <a:schemeClr val="bg1"/>
                    </a:solidFill>
                  </a:rPr>
                  <a:t>Why do I Need Them?</a:t>
                </a:r>
                <a:endParaRPr lang="en-US" sz="2400" b="1" dirty="0">
                  <a:solidFill>
                    <a:schemeClr val="bg1"/>
                  </a:solidFill>
                </a:endParaRPr>
              </a:p>
            </p:txBody>
          </p:sp>
        </p:grpSp>
        <p:sp>
          <p:nvSpPr>
            <p:cNvPr id="8" name="TextBox 7"/>
            <p:cNvSpPr txBox="1"/>
            <p:nvPr/>
          </p:nvSpPr>
          <p:spPr>
            <a:xfrm>
              <a:off x="1007424" y="3567662"/>
              <a:ext cx="2854960" cy="2246769"/>
            </a:xfrm>
            <a:prstGeom prst="rect">
              <a:avLst/>
            </a:prstGeom>
            <a:noFill/>
          </p:spPr>
          <p:txBody>
            <a:bodyPr wrap="square" rtlCol="0">
              <a:spAutoFit/>
            </a:bodyPr>
            <a:lstStyle/>
            <a:p>
              <a:pPr marL="285750" indent="-285750">
                <a:buFont typeface="Arial" panose="020B0604020202020204" pitchFamily="34" charset="0"/>
                <a:buChar char="•"/>
              </a:pPr>
              <a:r>
                <a:rPr lang="en-US" sz="1400" b="1" dirty="0" smtClean="0">
                  <a:solidFill>
                    <a:schemeClr val="bg1"/>
                  </a:solidFill>
                </a:rPr>
                <a:t>Influencers have a pre-established audience </a:t>
              </a:r>
              <a:r>
                <a:rPr lang="en-US" sz="1400" dirty="0" smtClean="0">
                  <a:solidFill>
                    <a:schemeClr val="bg1"/>
                  </a:solidFill>
                </a:rPr>
                <a:t>who trust their recommendations over yours.</a:t>
              </a:r>
            </a:p>
            <a:p>
              <a:pPr marL="285750" indent="-285750">
                <a:buFont typeface="Arial" panose="020B0604020202020204" pitchFamily="34" charset="0"/>
                <a:buChar char="•"/>
              </a:pPr>
              <a:endParaRPr lang="en-US" sz="1400" dirty="0" smtClean="0">
                <a:solidFill>
                  <a:schemeClr val="bg1"/>
                </a:solidFill>
              </a:endParaRPr>
            </a:p>
            <a:p>
              <a:pPr marL="285750" indent="-285750">
                <a:buFont typeface="Arial" panose="020B0604020202020204" pitchFamily="34" charset="0"/>
                <a:buChar char="•"/>
              </a:pPr>
              <a:r>
                <a:rPr lang="en-US" sz="1400" b="1" dirty="0" smtClean="0">
                  <a:solidFill>
                    <a:schemeClr val="bg1"/>
                  </a:solidFill>
                </a:rPr>
                <a:t>They have on-ground experience and perspective </a:t>
              </a:r>
              <a:r>
                <a:rPr lang="en-US" sz="1400" dirty="0" smtClean="0">
                  <a:solidFill>
                    <a:schemeClr val="bg1"/>
                  </a:solidFill>
                </a:rPr>
                <a:t>to know the right time, place, and people to distribute your content.</a:t>
              </a:r>
            </a:p>
          </p:txBody>
        </p:sp>
      </p:grpSp>
      <p:grpSp>
        <p:nvGrpSpPr>
          <p:cNvPr id="12" name="Group 11"/>
          <p:cNvGrpSpPr/>
          <p:nvPr/>
        </p:nvGrpSpPr>
        <p:grpSpPr>
          <a:xfrm>
            <a:off x="1853662" y="472995"/>
            <a:ext cx="4210378" cy="1911255"/>
            <a:chOff x="1926418" y="5351393"/>
            <a:chExt cx="4210378" cy="1911255"/>
          </a:xfrm>
        </p:grpSpPr>
        <p:sp>
          <p:nvSpPr>
            <p:cNvPr id="10" name="Oval Callout 9"/>
            <p:cNvSpPr/>
            <p:nvPr/>
          </p:nvSpPr>
          <p:spPr>
            <a:xfrm>
              <a:off x="1926418" y="5351393"/>
              <a:ext cx="4210378" cy="1445737"/>
            </a:xfrm>
            <a:prstGeom prst="wedgeEllipseCallout">
              <a:avLst>
                <a:gd name="adj1" fmla="val -37000"/>
                <a:gd name="adj2" fmla="val 52662"/>
              </a:avLst>
            </a:prstGeom>
            <a:solidFill>
              <a:srgbClr val="EFF5F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smtClean="0"/>
            </a:p>
          </p:txBody>
        </p:sp>
        <p:sp>
          <p:nvSpPr>
            <p:cNvPr id="9" name="Rectangle 8"/>
            <p:cNvSpPr/>
            <p:nvPr/>
          </p:nvSpPr>
          <p:spPr>
            <a:xfrm>
              <a:off x="3504973" y="6800983"/>
              <a:ext cx="1937368" cy="461665"/>
            </a:xfrm>
            <a:prstGeom prst="rect">
              <a:avLst/>
            </a:prstGeom>
          </p:spPr>
          <p:txBody>
            <a:bodyPr wrap="square">
              <a:spAutoFit/>
            </a:bodyPr>
            <a:lstStyle/>
            <a:p>
              <a:r>
                <a:rPr lang="en-US" sz="1200" b="1" dirty="0" smtClean="0"/>
                <a:t>Holly </a:t>
              </a:r>
              <a:r>
                <a:rPr lang="en-US" sz="1200" b="1" dirty="0" err="1" smtClean="0"/>
                <a:t>Hamann</a:t>
              </a:r>
              <a:endParaRPr lang="en-US" sz="1200" b="1" dirty="0" smtClean="0"/>
            </a:p>
            <a:p>
              <a:r>
                <a:rPr lang="en-US" sz="1200" dirty="0" smtClean="0"/>
                <a:t>Co-Founder, </a:t>
              </a:r>
              <a:r>
                <a:rPr lang="en-US" sz="1200" dirty="0" err="1" smtClean="0"/>
                <a:t>TapInfluence</a:t>
              </a:r>
              <a:endParaRPr lang="en-US" sz="1200" dirty="0"/>
            </a:p>
          </p:txBody>
        </p:sp>
        <p:sp>
          <p:nvSpPr>
            <p:cNvPr id="11" name="Rectangle 10"/>
            <p:cNvSpPr/>
            <p:nvPr/>
          </p:nvSpPr>
          <p:spPr>
            <a:xfrm>
              <a:off x="2599004" y="5566429"/>
              <a:ext cx="3285457" cy="1015663"/>
            </a:xfrm>
            <a:prstGeom prst="rect">
              <a:avLst/>
            </a:prstGeom>
          </p:spPr>
          <p:txBody>
            <a:bodyPr wrap="square">
              <a:spAutoFit/>
            </a:bodyPr>
            <a:lstStyle/>
            <a:p>
              <a:r>
                <a:rPr lang="en-US" sz="1200" i="1" dirty="0" smtClean="0">
                  <a:solidFill>
                    <a:srgbClr val="41719C"/>
                  </a:solidFill>
                </a:rPr>
                <a:t>“A brand can never be able to have the perspective of standing in the shoes of a consumer. They are still the maker of the product, and what’s influencing consumers is like-minded voices, peers and people in their situations.”</a:t>
              </a:r>
            </a:p>
          </p:txBody>
        </p:sp>
      </p:grpSp>
      <p:grpSp>
        <p:nvGrpSpPr>
          <p:cNvPr id="14" name="Group 13"/>
          <p:cNvGrpSpPr/>
          <p:nvPr/>
        </p:nvGrpSpPr>
        <p:grpSpPr>
          <a:xfrm>
            <a:off x="4542948" y="1610588"/>
            <a:ext cx="3193407" cy="4810533"/>
            <a:chOff x="838203" y="1613645"/>
            <a:chExt cx="3193407" cy="4810533"/>
          </a:xfrm>
        </p:grpSpPr>
        <p:sp>
          <p:nvSpPr>
            <p:cNvPr id="15" name="Pentagon 14"/>
            <p:cNvSpPr/>
            <p:nvPr/>
          </p:nvSpPr>
          <p:spPr>
            <a:xfrm rot="16200000">
              <a:off x="492659" y="2885227"/>
              <a:ext cx="3884495" cy="3193407"/>
            </a:xfrm>
            <a:prstGeom prst="homePlate">
              <a:avLst>
                <a:gd name="adj" fmla="val 2011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p:cNvGrpSpPr/>
            <p:nvPr/>
          </p:nvGrpSpPr>
          <p:grpSpPr>
            <a:xfrm>
              <a:off x="1490911" y="1613645"/>
              <a:ext cx="1887986" cy="1920516"/>
              <a:chOff x="315847" y="1485543"/>
              <a:chExt cx="1887986" cy="1920516"/>
            </a:xfrm>
            <a:effectLst>
              <a:outerShdw blurRad="50800" dist="38100" dir="2700000" algn="tl" rotWithShape="0">
                <a:prstClr val="black">
                  <a:alpha val="40000"/>
                </a:prstClr>
              </a:outerShdw>
            </a:effectLst>
          </p:grpSpPr>
          <p:pic>
            <p:nvPicPr>
              <p:cNvPr id="18" name="Picture 17"/>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46" t="1" b="-35"/>
              <a:stretch/>
            </p:blipFill>
            <p:spPr>
              <a:xfrm rot="3988694">
                <a:off x="299582" y="1501808"/>
                <a:ext cx="1920516" cy="1887986"/>
              </a:xfrm>
              <a:prstGeom prst="rect">
                <a:avLst/>
              </a:prstGeom>
            </p:spPr>
          </p:pic>
          <p:sp>
            <p:nvSpPr>
              <p:cNvPr id="19" name="TextBox 18"/>
              <p:cNvSpPr txBox="1"/>
              <p:nvPr/>
            </p:nvSpPr>
            <p:spPr>
              <a:xfrm>
                <a:off x="579120" y="1811416"/>
                <a:ext cx="1219200" cy="1200329"/>
              </a:xfrm>
              <a:prstGeom prst="rect">
                <a:avLst/>
              </a:prstGeom>
              <a:noFill/>
            </p:spPr>
            <p:txBody>
              <a:bodyPr wrap="square" rtlCol="0">
                <a:spAutoFit/>
              </a:bodyPr>
              <a:lstStyle/>
              <a:p>
                <a:r>
                  <a:rPr lang="en-US" sz="2400" b="1" dirty="0" smtClean="0">
                    <a:solidFill>
                      <a:schemeClr val="bg1"/>
                    </a:solidFill>
                  </a:rPr>
                  <a:t>Who Are They?</a:t>
                </a:r>
                <a:endParaRPr lang="en-US" sz="2400" b="1" dirty="0">
                  <a:solidFill>
                    <a:schemeClr val="bg1"/>
                  </a:solidFill>
                </a:endParaRPr>
              </a:p>
            </p:txBody>
          </p:sp>
        </p:grpSp>
        <p:sp>
          <p:nvSpPr>
            <p:cNvPr id="17" name="TextBox 16"/>
            <p:cNvSpPr txBox="1"/>
            <p:nvPr/>
          </p:nvSpPr>
          <p:spPr>
            <a:xfrm>
              <a:off x="1007424" y="3567662"/>
              <a:ext cx="2854960"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bg1"/>
                  </a:solidFill>
                </a:rPr>
                <a:t>Bloggers</a:t>
              </a:r>
            </a:p>
            <a:p>
              <a:pPr marL="285750" indent="-285750">
                <a:buFont typeface="Arial" panose="020B0604020202020204" pitchFamily="34" charset="0"/>
                <a:buChar char="•"/>
              </a:pPr>
              <a:r>
                <a:rPr lang="en-US" dirty="0" smtClean="0">
                  <a:solidFill>
                    <a:schemeClr val="bg1"/>
                  </a:solidFill>
                </a:rPr>
                <a:t>Customers</a:t>
              </a:r>
            </a:p>
            <a:p>
              <a:pPr marL="285750" indent="-285750">
                <a:buFont typeface="Arial" panose="020B0604020202020204" pitchFamily="34" charset="0"/>
                <a:buChar char="•"/>
              </a:pPr>
              <a:r>
                <a:rPr lang="en-US" dirty="0" smtClean="0">
                  <a:solidFill>
                    <a:schemeClr val="bg1"/>
                  </a:solidFill>
                </a:rPr>
                <a:t>Members of a Purchasing Group</a:t>
              </a:r>
            </a:p>
            <a:p>
              <a:pPr marL="285750" indent="-285750">
                <a:buFont typeface="Arial" panose="020B0604020202020204" pitchFamily="34" charset="0"/>
                <a:buChar char="•"/>
              </a:pPr>
              <a:r>
                <a:rPr lang="en-US" dirty="0" smtClean="0">
                  <a:solidFill>
                    <a:schemeClr val="bg1"/>
                  </a:solidFill>
                </a:rPr>
                <a:t>Industry Experts &amp; Analysts</a:t>
              </a:r>
            </a:p>
            <a:p>
              <a:pPr marL="285750" indent="-285750">
                <a:buFont typeface="Arial" panose="020B0604020202020204" pitchFamily="34" charset="0"/>
                <a:buChar char="•"/>
              </a:pPr>
              <a:r>
                <a:rPr lang="en-US" dirty="0" smtClean="0">
                  <a:solidFill>
                    <a:schemeClr val="bg1"/>
                  </a:solidFill>
                </a:rPr>
                <a:t>Business Partners</a:t>
              </a:r>
            </a:p>
            <a:p>
              <a:pPr marL="285750" indent="-285750">
                <a:buFont typeface="Arial" panose="020B0604020202020204" pitchFamily="34" charset="0"/>
                <a:buChar char="•"/>
              </a:pPr>
              <a:r>
                <a:rPr lang="en-US" dirty="0" smtClean="0">
                  <a:solidFill>
                    <a:schemeClr val="bg1"/>
                  </a:solidFill>
                </a:rPr>
                <a:t>Internal Team Members or Experts</a:t>
              </a:r>
            </a:p>
          </p:txBody>
        </p:sp>
      </p:grpSp>
      <p:grpSp>
        <p:nvGrpSpPr>
          <p:cNvPr id="21" name="Group 20"/>
          <p:cNvGrpSpPr/>
          <p:nvPr/>
        </p:nvGrpSpPr>
        <p:grpSpPr>
          <a:xfrm>
            <a:off x="8654089" y="1610588"/>
            <a:ext cx="3193408" cy="5247412"/>
            <a:chOff x="838201" y="1613645"/>
            <a:chExt cx="3193408" cy="5247412"/>
          </a:xfrm>
        </p:grpSpPr>
        <p:sp>
          <p:nvSpPr>
            <p:cNvPr id="22" name="Pentagon 21"/>
            <p:cNvSpPr/>
            <p:nvPr/>
          </p:nvSpPr>
          <p:spPr>
            <a:xfrm rot="16200000">
              <a:off x="274218" y="3103666"/>
              <a:ext cx="4321375" cy="3193407"/>
            </a:xfrm>
            <a:prstGeom prst="homePlate">
              <a:avLst>
                <a:gd name="adj" fmla="val 2011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p:cNvGrpSpPr/>
            <p:nvPr/>
          </p:nvGrpSpPr>
          <p:grpSpPr>
            <a:xfrm>
              <a:off x="1490911" y="1613645"/>
              <a:ext cx="1887986" cy="1920516"/>
              <a:chOff x="315847" y="1485543"/>
              <a:chExt cx="1887986" cy="1920516"/>
            </a:xfrm>
            <a:effectLst>
              <a:outerShdw blurRad="50800" dist="38100" dir="2700000" algn="tl" rotWithShape="0">
                <a:prstClr val="black">
                  <a:alpha val="40000"/>
                </a:prstClr>
              </a:outerShdw>
            </a:effectLst>
          </p:grpSpPr>
          <p:pic>
            <p:nvPicPr>
              <p:cNvPr id="25" name="Picture 24"/>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46" t="1" b="-35"/>
              <a:stretch/>
            </p:blipFill>
            <p:spPr>
              <a:xfrm rot="3988694">
                <a:off x="299582" y="1501808"/>
                <a:ext cx="1920516" cy="1887986"/>
              </a:xfrm>
              <a:prstGeom prst="rect">
                <a:avLst/>
              </a:prstGeom>
            </p:spPr>
          </p:pic>
          <p:sp>
            <p:nvSpPr>
              <p:cNvPr id="26" name="TextBox 25"/>
              <p:cNvSpPr txBox="1"/>
              <p:nvPr/>
            </p:nvSpPr>
            <p:spPr>
              <a:xfrm>
                <a:off x="493972" y="1903748"/>
                <a:ext cx="1260488" cy="1015663"/>
              </a:xfrm>
              <a:prstGeom prst="rect">
                <a:avLst/>
              </a:prstGeom>
              <a:noFill/>
            </p:spPr>
            <p:txBody>
              <a:bodyPr wrap="square" rtlCol="0">
                <a:spAutoFit/>
              </a:bodyPr>
              <a:lstStyle/>
              <a:p>
                <a:r>
                  <a:rPr lang="en-US" sz="2000" b="1" dirty="0" smtClean="0">
                    <a:solidFill>
                      <a:schemeClr val="bg1"/>
                    </a:solidFill>
                  </a:rPr>
                  <a:t>What Can I Make Them Do?</a:t>
                </a:r>
                <a:endParaRPr lang="en-US" sz="2000" b="1" dirty="0">
                  <a:solidFill>
                    <a:schemeClr val="bg1"/>
                  </a:solidFill>
                </a:endParaRPr>
              </a:p>
            </p:txBody>
          </p:sp>
        </p:grpSp>
        <p:sp>
          <p:nvSpPr>
            <p:cNvPr id="24" name="TextBox 23"/>
            <p:cNvSpPr txBox="1"/>
            <p:nvPr/>
          </p:nvSpPr>
          <p:spPr>
            <a:xfrm>
              <a:off x="838201" y="3569087"/>
              <a:ext cx="3193408" cy="3139321"/>
            </a:xfrm>
            <a:prstGeom prst="rect">
              <a:avLst/>
            </a:prstGeom>
            <a:noFill/>
          </p:spPr>
          <p:txBody>
            <a:bodyPr wrap="square" rtlCol="0">
              <a:spAutoFit/>
            </a:bodyPr>
            <a:lstStyle/>
            <a:p>
              <a:r>
                <a:rPr lang="en-US" sz="1100" b="1" dirty="0" smtClean="0">
                  <a:solidFill>
                    <a:schemeClr val="bg1"/>
                  </a:solidFill>
                </a:rPr>
                <a:t>List of Pilot Projects:</a:t>
              </a:r>
            </a:p>
            <a:p>
              <a:endParaRPr lang="en-US" sz="1100" dirty="0">
                <a:solidFill>
                  <a:schemeClr val="bg1"/>
                </a:solidFill>
              </a:endParaRPr>
            </a:p>
            <a:p>
              <a:pPr marL="285750" indent="-285750">
                <a:buFont typeface="+mj-lt"/>
                <a:buAutoNum type="arabicPeriod"/>
              </a:pPr>
              <a:r>
                <a:rPr lang="en-US" sz="1100" dirty="0" smtClean="0">
                  <a:solidFill>
                    <a:schemeClr val="bg1"/>
                  </a:solidFill>
                </a:rPr>
                <a:t>Ask for a quote for an article.</a:t>
              </a:r>
            </a:p>
            <a:p>
              <a:pPr marL="285750" indent="-285750">
                <a:buFont typeface="+mj-lt"/>
                <a:buAutoNum type="arabicPeriod"/>
              </a:pPr>
              <a:r>
                <a:rPr lang="en-US" sz="1100" dirty="0" smtClean="0">
                  <a:solidFill>
                    <a:schemeClr val="bg1"/>
                  </a:solidFill>
                </a:rPr>
                <a:t>Request to speak at a conference.</a:t>
              </a:r>
            </a:p>
            <a:p>
              <a:pPr marL="285750" indent="-285750">
                <a:buFont typeface="+mj-lt"/>
                <a:buAutoNum type="arabicPeriod"/>
              </a:pPr>
              <a:r>
                <a:rPr lang="en-US" sz="1100" dirty="0" smtClean="0">
                  <a:solidFill>
                    <a:schemeClr val="bg1"/>
                  </a:solidFill>
                </a:rPr>
                <a:t>Ask to join or be a guest on a Twitter chat or webinar.</a:t>
              </a:r>
            </a:p>
            <a:p>
              <a:pPr marL="285750" indent="-285750">
                <a:buFont typeface="+mj-lt"/>
                <a:buAutoNum type="arabicPeriod"/>
              </a:pPr>
              <a:r>
                <a:rPr lang="en-US" sz="1100" dirty="0" smtClean="0">
                  <a:solidFill>
                    <a:schemeClr val="bg1"/>
                  </a:solidFill>
                </a:rPr>
                <a:t>Provide a quote for an eBook.</a:t>
              </a:r>
            </a:p>
            <a:p>
              <a:pPr marL="285750" indent="-285750">
                <a:buFont typeface="+mj-lt"/>
                <a:buAutoNum type="arabicPeriod"/>
              </a:pPr>
              <a:r>
                <a:rPr lang="en-US" sz="1100" dirty="0" smtClean="0">
                  <a:solidFill>
                    <a:schemeClr val="bg1"/>
                  </a:solidFill>
                </a:rPr>
                <a:t>Gather responses on a specific topic for a crowdsourced blog post.</a:t>
              </a:r>
            </a:p>
            <a:p>
              <a:pPr marL="285750" indent="-285750">
                <a:buFont typeface="+mj-lt"/>
                <a:buAutoNum type="arabicPeriod"/>
              </a:pPr>
              <a:r>
                <a:rPr lang="en-US" sz="1100" dirty="0" smtClean="0">
                  <a:solidFill>
                    <a:schemeClr val="bg1"/>
                  </a:solidFill>
                </a:rPr>
                <a:t>Request permission to share or link to their content. </a:t>
              </a:r>
            </a:p>
            <a:p>
              <a:pPr marL="285750" indent="-285750">
                <a:buFont typeface="+mj-lt"/>
                <a:buAutoNum type="arabicPeriod"/>
              </a:pPr>
              <a:r>
                <a:rPr lang="en-US" sz="1100" dirty="0" smtClean="0">
                  <a:solidFill>
                    <a:schemeClr val="bg1"/>
                  </a:solidFill>
                </a:rPr>
                <a:t>Request information or data for a case study.</a:t>
              </a:r>
            </a:p>
            <a:p>
              <a:pPr marL="285750" indent="-285750">
                <a:buFont typeface="+mj-lt"/>
                <a:buAutoNum type="arabicPeriod"/>
              </a:pPr>
              <a:r>
                <a:rPr lang="en-US" sz="1100" dirty="0" smtClean="0">
                  <a:solidFill>
                    <a:schemeClr val="bg1"/>
                  </a:solidFill>
                </a:rPr>
                <a:t>Ask to write a guest blog post, or feature in one.</a:t>
              </a:r>
            </a:p>
            <a:p>
              <a:pPr marL="285750" indent="-285750">
                <a:buFont typeface="+mj-lt"/>
                <a:buAutoNum type="arabicPeriod"/>
              </a:pPr>
              <a:r>
                <a:rPr lang="en-US" sz="1100" dirty="0" smtClean="0">
                  <a:solidFill>
                    <a:schemeClr val="bg1"/>
                  </a:solidFill>
                </a:rPr>
                <a:t>Include them in an expert panel at an industry event.</a:t>
              </a:r>
            </a:p>
            <a:p>
              <a:pPr marL="285750" indent="-285750">
                <a:buFont typeface="+mj-lt"/>
                <a:buAutoNum type="arabicPeriod"/>
              </a:pPr>
              <a:r>
                <a:rPr lang="en-US" sz="1100" dirty="0" smtClean="0">
                  <a:solidFill>
                    <a:schemeClr val="bg1"/>
                  </a:solidFill>
                </a:rPr>
                <a:t>Ask to be a guest on a podcast or Google Hangout.</a:t>
              </a:r>
            </a:p>
          </p:txBody>
        </p:sp>
      </p:grpSp>
      <p:grpSp>
        <p:nvGrpSpPr>
          <p:cNvPr id="29" name="Group 28"/>
          <p:cNvGrpSpPr/>
          <p:nvPr/>
        </p:nvGrpSpPr>
        <p:grpSpPr>
          <a:xfrm>
            <a:off x="3743885" y="3982720"/>
            <a:ext cx="670920" cy="612936"/>
            <a:chOff x="3698240" y="3982720"/>
            <a:chExt cx="670920" cy="612936"/>
          </a:xfrm>
          <a:effectLst>
            <a:outerShdw blurRad="50800" dist="38100" dir="2700000" algn="tl" rotWithShape="0">
              <a:prstClr val="black">
                <a:alpha val="40000"/>
              </a:prstClr>
            </a:outerShdw>
          </a:effectLst>
        </p:grpSpPr>
        <p:sp>
          <p:nvSpPr>
            <p:cNvPr id="27" name="Chevron 26"/>
            <p:cNvSpPr/>
            <p:nvPr/>
          </p:nvSpPr>
          <p:spPr>
            <a:xfrm>
              <a:off x="3698240" y="3982720"/>
              <a:ext cx="396240" cy="612936"/>
            </a:xfrm>
            <a:prstGeom prst="chevron">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Chevron 27"/>
            <p:cNvSpPr/>
            <p:nvPr/>
          </p:nvSpPr>
          <p:spPr>
            <a:xfrm>
              <a:off x="3972920" y="3982720"/>
              <a:ext cx="396240" cy="612936"/>
            </a:xfrm>
            <a:prstGeom prst="chevron">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a:off x="7859762" y="3975814"/>
            <a:ext cx="670920" cy="612936"/>
            <a:chOff x="3698240" y="3982720"/>
            <a:chExt cx="670920" cy="612936"/>
          </a:xfrm>
          <a:effectLst>
            <a:outerShdw blurRad="50800" dist="38100" dir="2700000" algn="tl" rotWithShape="0">
              <a:prstClr val="black">
                <a:alpha val="40000"/>
              </a:prstClr>
            </a:outerShdw>
          </a:effectLst>
        </p:grpSpPr>
        <p:sp>
          <p:nvSpPr>
            <p:cNvPr id="31" name="Chevron 30"/>
            <p:cNvSpPr/>
            <p:nvPr/>
          </p:nvSpPr>
          <p:spPr>
            <a:xfrm>
              <a:off x="3698240" y="3982720"/>
              <a:ext cx="396240" cy="612936"/>
            </a:xfrm>
            <a:prstGeom prst="chevron">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hevron 31"/>
            <p:cNvSpPr/>
            <p:nvPr/>
          </p:nvSpPr>
          <p:spPr>
            <a:xfrm>
              <a:off x="3972920" y="3982720"/>
              <a:ext cx="396240" cy="612936"/>
            </a:xfrm>
            <a:prstGeom prst="chevron">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3" name="TextBox 32"/>
          <p:cNvSpPr txBox="1"/>
          <p:nvPr/>
        </p:nvSpPr>
        <p:spPr>
          <a:xfrm>
            <a:off x="431802" y="6201974"/>
            <a:ext cx="3116500" cy="276999"/>
          </a:xfrm>
          <a:prstGeom prst="rect">
            <a:avLst/>
          </a:prstGeom>
          <a:noFill/>
        </p:spPr>
        <p:txBody>
          <a:bodyPr wrap="square" rtlCol="0">
            <a:spAutoFit/>
          </a:bodyPr>
          <a:lstStyle/>
          <a:p>
            <a:r>
              <a:rPr lang="en-US" sz="1200" dirty="0" smtClean="0"/>
              <a:t>Source: </a:t>
            </a:r>
            <a:r>
              <a:rPr lang="en-US" sz="1200" dirty="0" smtClean="0">
                <a:hlinkClick r:id="rId4"/>
              </a:rPr>
              <a:t>CMI Influencer Marketing eBook</a:t>
            </a:r>
            <a:endParaRPr lang="en-US" sz="1200" dirty="0"/>
          </a:p>
        </p:txBody>
      </p:sp>
      <p:pic>
        <p:nvPicPr>
          <p:cNvPr id="35" name="Picture 34"/>
          <p:cNvPicPr>
            <a:picLocks noChangeAspect="1"/>
          </p:cNvPicPr>
          <p:nvPr/>
        </p:nvPicPr>
        <p:blipFill>
          <a:blip r:embed="rId5"/>
          <a:stretch>
            <a:fillRect/>
          </a:stretch>
        </p:blipFill>
        <p:spPr>
          <a:xfrm>
            <a:off x="204758" y="113340"/>
            <a:ext cx="2896198" cy="711603"/>
          </a:xfrm>
          <a:prstGeom prst="rect">
            <a:avLst/>
          </a:prstGeom>
        </p:spPr>
      </p:pic>
    </p:spTree>
    <p:extLst>
      <p:ext uri="{BB962C8B-B14F-4D97-AF65-F5344CB8AC3E}">
        <p14:creationId xmlns:p14="http://schemas.microsoft.com/office/powerpoint/2010/main" val="302609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6400</TotalTime>
  <Words>2268</Words>
  <Application>Microsoft Office PowerPoint</Application>
  <PresentationFormat>Widescreen</PresentationFormat>
  <Paragraphs>502</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Century Gothic</vt:lpstr>
      <vt:lpstr>Cooper Black</vt:lpstr>
      <vt:lpstr>Times New Roman</vt:lpstr>
      <vt:lpstr>Wingdings</vt:lpstr>
      <vt:lpstr>Office Theme</vt:lpstr>
      <vt:lpstr>B2B Content Distribution Strategies</vt:lpstr>
      <vt:lpstr>Why This Guide</vt:lpstr>
      <vt:lpstr>Content Distribution- Why Now?</vt:lpstr>
      <vt:lpstr>The Content Distribution Circle</vt:lpstr>
      <vt:lpstr>Whom to Distribute Your Content to</vt:lpstr>
      <vt:lpstr>Comprehensive Content Audit: 1</vt:lpstr>
      <vt:lpstr>Comprehensive Content Audit: 2</vt:lpstr>
      <vt:lpstr>Where to Distribute Your Content</vt:lpstr>
      <vt:lpstr>How Do Influencers Fit This Picture?</vt:lpstr>
      <vt:lpstr>Why Would Influencers Help You?</vt:lpstr>
      <vt:lpstr>PowerPoint Presentation</vt:lpstr>
      <vt:lpstr>Tracking Your Content Distribution Efforts</vt:lpstr>
      <vt:lpstr>Content Distribution Checklist</vt:lpstr>
      <vt:lpstr>Package Offerings – The Distro Doc</vt:lpstr>
      <vt:lpstr>Appendix</vt:lpstr>
      <vt:lpstr>Discover Audiences with Intelligence Tools</vt:lpstr>
      <vt:lpstr>PowerPoint Presentation</vt:lpstr>
      <vt:lpstr>Package Your Asset through “Power” Landing Pages</vt:lpstr>
      <vt:lpstr>Distributing Content Asset across Channels: Example </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Influencer Marketing</dc:title>
  <dc:creator>Saurav Banerjee</dc:creator>
  <cp:lastModifiedBy>Saurav Banerjee</cp:lastModifiedBy>
  <cp:revision>152</cp:revision>
  <dcterms:created xsi:type="dcterms:W3CDTF">2020-05-10T16:31:09Z</dcterms:created>
  <dcterms:modified xsi:type="dcterms:W3CDTF">2020-05-30T10:17:46Z</dcterms:modified>
</cp:coreProperties>
</file>